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handoutMasterIdLst>
    <p:handoutMasterId r:id="rId43"/>
  </p:handoutMasterIdLst>
  <p:sldIdLst>
    <p:sldId id="256" r:id="rId2"/>
    <p:sldId id="259" r:id="rId3"/>
    <p:sldId id="956" r:id="rId4"/>
    <p:sldId id="713" r:id="rId5"/>
    <p:sldId id="919" r:id="rId6"/>
    <p:sldId id="917" r:id="rId7"/>
    <p:sldId id="918" r:id="rId8"/>
    <p:sldId id="920" r:id="rId9"/>
    <p:sldId id="921" r:id="rId10"/>
    <p:sldId id="922" r:id="rId11"/>
    <p:sldId id="923" r:id="rId12"/>
    <p:sldId id="924" r:id="rId13"/>
    <p:sldId id="925" r:id="rId14"/>
    <p:sldId id="926" r:id="rId15"/>
    <p:sldId id="927" r:id="rId16"/>
    <p:sldId id="928" r:id="rId17"/>
    <p:sldId id="929" r:id="rId18"/>
    <p:sldId id="930" r:id="rId19"/>
    <p:sldId id="931" r:id="rId20"/>
    <p:sldId id="953" r:id="rId21"/>
    <p:sldId id="932" r:id="rId22"/>
    <p:sldId id="933" r:id="rId23"/>
    <p:sldId id="934" r:id="rId24"/>
    <p:sldId id="935" r:id="rId25"/>
    <p:sldId id="936" r:id="rId26"/>
    <p:sldId id="937" r:id="rId27"/>
    <p:sldId id="938" r:id="rId28"/>
    <p:sldId id="948" r:id="rId29"/>
    <p:sldId id="949" r:id="rId30"/>
    <p:sldId id="950" r:id="rId31"/>
    <p:sldId id="939" r:id="rId32"/>
    <p:sldId id="941" r:id="rId33"/>
    <p:sldId id="954" r:id="rId34"/>
    <p:sldId id="955" r:id="rId35"/>
    <p:sldId id="943" r:id="rId36"/>
    <p:sldId id="951" r:id="rId37"/>
    <p:sldId id="945" r:id="rId38"/>
    <p:sldId id="946" r:id="rId39"/>
    <p:sldId id="947" r:id="rId40"/>
    <p:sldId id="952"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3"/>
    <p:restoredTop sz="94708"/>
  </p:normalViewPr>
  <p:slideViewPr>
    <p:cSldViewPr snapToGrid="0" snapToObjects="1">
      <p:cViewPr varScale="1">
        <p:scale>
          <a:sx n="88" d="100"/>
          <a:sy n="88" d="100"/>
        </p:scale>
        <p:origin x="168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884C54-24D6-4541-A141-941A254C50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44CA23B-4543-6848-A1F2-B2B4EA560C4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FAA3C7-9619-3645-ACF3-805F7D990BA6}" type="datetimeFigureOut">
              <a:rPr lang="en-US" smtClean="0"/>
              <a:t>3/22/19</a:t>
            </a:fld>
            <a:endParaRPr lang="en-US"/>
          </a:p>
        </p:txBody>
      </p:sp>
      <p:sp>
        <p:nvSpPr>
          <p:cNvPr id="4" name="Footer Placeholder 3">
            <a:extLst>
              <a:ext uri="{FF2B5EF4-FFF2-40B4-BE49-F238E27FC236}">
                <a16:creationId xmlns:a16="http://schemas.microsoft.com/office/drawing/2014/main" id="{A842D8FC-80B7-3040-A0EB-28DD33CDB7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20801F5-ED59-3F44-B9FA-B082807D7F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6B291A-C537-2241-9C36-BCE743E8F3D6}" type="slidenum">
              <a:rPr lang="en-US" smtClean="0"/>
              <a:t>‹#›</a:t>
            </a:fld>
            <a:endParaRPr lang="en-US"/>
          </a:p>
        </p:txBody>
      </p:sp>
    </p:spTree>
    <p:extLst>
      <p:ext uri="{BB962C8B-B14F-4D97-AF65-F5344CB8AC3E}">
        <p14:creationId xmlns:p14="http://schemas.microsoft.com/office/powerpoint/2010/main" val="767520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E75E8-16C8-F744-82A9-538729ECDA63}" type="datetimeFigureOut">
              <a:rPr lang="en-US" smtClean="0"/>
              <a:t>3/22/19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F523A2-7DDE-414B-86CF-218FC1AD6C32}" type="slidenum">
              <a:rPr lang="en-US" smtClean="0"/>
              <a:t>‹#›</a:t>
            </a:fld>
            <a:endParaRPr lang="en-US"/>
          </a:p>
        </p:txBody>
      </p:sp>
    </p:spTree>
    <p:extLst>
      <p:ext uri="{BB962C8B-B14F-4D97-AF65-F5344CB8AC3E}">
        <p14:creationId xmlns:p14="http://schemas.microsoft.com/office/powerpoint/2010/main" val="3383212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59BF2E75-0394-9241-9A7A-13A12A645F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9B501C3B-E8BF-DD42-A47A-B19CCD102CF9}" type="slidenum">
              <a:rPr lang="en-US" altLang="en-US" sz="1200"/>
              <a:pPr/>
              <a:t>6</a:t>
            </a:fld>
            <a:endParaRPr lang="en-US" altLang="en-US" sz="1200"/>
          </a:p>
        </p:txBody>
      </p:sp>
      <p:sp>
        <p:nvSpPr>
          <p:cNvPr id="53251" name="Rectangle 2">
            <a:extLst>
              <a:ext uri="{FF2B5EF4-FFF2-40B4-BE49-F238E27FC236}">
                <a16:creationId xmlns:a16="http://schemas.microsoft.com/office/drawing/2014/main" id="{7B3D4FAC-FE89-4D48-9F91-BCE6176F0F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a:extLst>
              <a:ext uri="{FF2B5EF4-FFF2-40B4-BE49-F238E27FC236}">
                <a16:creationId xmlns:a16="http://schemas.microsoft.com/office/drawing/2014/main" id="{292927BE-96B9-6B47-987D-69235C659D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Table 14-4  Anticodon–Codon Base-Pairing Rules</a:t>
            </a:r>
            <a:endParaRPr lang="en-GB" altLang="en-US"/>
          </a:p>
        </p:txBody>
      </p:sp>
    </p:spTree>
    <p:extLst>
      <p:ext uri="{BB962C8B-B14F-4D97-AF65-F5344CB8AC3E}">
        <p14:creationId xmlns:p14="http://schemas.microsoft.com/office/powerpoint/2010/main" val="1682056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D7320BA4-C30E-8840-BDBB-6F68C5E260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FBCE89AF-E0BC-B742-9DEF-8D58C6A39FD5}" type="slidenum">
              <a:rPr lang="en-US" altLang="en-US" sz="1200"/>
              <a:pPr/>
              <a:t>30</a:t>
            </a:fld>
            <a:endParaRPr lang="en-US" altLang="en-US" sz="1200"/>
          </a:p>
        </p:txBody>
      </p:sp>
      <p:sp>
        <p:nvSpPr>
          <p:cNvPr id="57346" name="Rectangle 2">
            <a:extLst>
              <a:ext uri="{FF2B5EF4-FFF2-40B4-BE49-F238E27FC236}">
                <a16:creationId xmlns:a16="http://schemas.microsoft.com/office/drawing/2014/main" id="{5C3D63CA-7711-B746-B7A8-5AB6EDF822C7}"/>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a:extLst>
              <a:ext uri="{FF2B5EF4-FFF2-40B4-BE49-F238E27FC236}">
                <a16:creationId xmlns:a16="http://schemas.microsoft.com/office/drawing/2014/main" id="{515B6A77-60BA-B74D-8D46-B22055C307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Table 15-1  Various Protein Factors Involved during Translation in E. Coli</a:t>
            </a:r>
            <a:endParaRPr lang="en-GB" altLang="en-US"/>
          </a:p>
        </p:txBody>
      </p:sp>
    </p:spTree>
    <p:extLst>
      <p:ext uri="{BB962C8B-B14F-4D97-AF65-F5344CB8AC3E}">
        <p14:creationId xmlns:p14="http://schemas.microsoft.com/office/powerpoint/2010/main" val="2298855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89C09003-A7F0-554C-A7CB-DFC6FCEE84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253F9DE8-7E63-924D-B686-40129217C542}" type="slidenum">
              <a:rPr lang="en-US" altLang="en-US" sz="1200"/>
              <a:pPr/>
              <a:t>31</a:t>
            </a:fld>
            <a:endParaRPr lang="en-US" altLang="en-US" sz="1200"/>
          </a:p>
        </p:txBody>
      </p:sp>
      <p:sp>
        <p:nvSpPr>
          <p:cNvPr id="59394" name="Rectangle 2">
            <a:extLst>
              <a:ext uri="{FF2B5EF4-FFF2-40B4-BE49-F238E27FC236}">
                <a16:creationId xmlns:a16="http://schemas.microsoft.com/office/drawing/2014/main" id="{B85EDD83-1537-5A4D-82B3-4F55D72E0CD5}"/>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a:extLst>
              <a:ext uri="{FF2B5EF4-FFF2-40B4-BE49-F238E27FC236}">
                <a16:creationId xmlns:a16="http://schemas.microsoft.com/office/drawing/2014/main" id="{F835934D-2926-A74E-8D81-76DFDD3F7B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15-6 </a:t>
            </a:r>
            <a:r>
              <a:rPr lang="en-US" altLang="en-US"/>
              <a:t>Initiation of translation. The components are depicted at the left.</a:t>
            </a:r>
            <a:endParaRPr lang="en-GB" altLang="en-US"/>
          </a:p>
        </p:txBody>
      </p:sp>
    </p:spTree>
    <p:extLst>
      <p:ext uri="{BB962C8B-B14F-4D97-AF65-F5344CB8AC3E}">
        <p14:creationId xmlns:p14="http://schemas.microsoft.com/office/powerpoint/2010/main" val="232404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EE904AC1-4D35-044D-9607-2EC73AB623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BD77A4A2-5C95-AC4F-9A94-4D20E1ED83EA}" type="slidenum">
              <a:rPr lang="en-US" altLang="en-US" sz="1200"/>
              <a:pPr/>
              <a:t>32</a:t>
            </a:fld>
            <a:endParaRPr lang="en-US" altLang="en-US" sz="1200"/>
          </a:p>
        </p:txBody>
      </p:sp>
      <p:sp>
        <p:nvSpPr>
          <p:cNvPr id="63490" name="Rectangle 2">
            <a:extLst>
              <a:ext uri="{FF2B5EF4-FFF2-40B4-BE49-F238E27FC236}">
                <a16:creationId xmlns:a16="http://schemas.microsoft.com/office/drawing/2014/main" id="{C0283547-4EDA-AF4C-8945-030EF8BAAD00}"/>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a:extLst>
              <a:ext uri="{FF2B5EF4-FFF2-40B4-BE49-F238E27FC236}">
                <a16:creationId xmlns:a16="http://schemas.microsoft.com/office/drawing/2014/main" id="{26003E28-ACA9-A54B-AE9C-6DD826CE6A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15-7 </a:t>
            </a:r>
            <a:r>
              <a:rPr lang="en-US" altLang="en-US"/>
              <a:t>Elongation of the growing polypeptide chain during translation.</a:t>
            </a:r>
            <a:endParaRPr lang="en-GB" altLang="en-US"/>
          </a:p>
        </p:txBody>
      </p:sp>
    </p:spTree>
    <p:extLst>
      <p:ext uri="{BB962C8B-B14F-4D97-AF65-F5344CB8AC3E}">
        <p14:creationId xmlns:p14="http://schemas.microsoft.com/office/powerpoint/2010/main" val="4195596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101AC579-622E-6F40-880E-FBD51CD970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DCAB9B54-2DFA-B142-A071-201CE5091511}" type="slidenum">
              <a:rPr lang="en-US" altLang="en-US" sz="1200"/>
              <a:pPr/>
              <a:t>35</a:t>
            </a:fld>
            <a:endParaRPr lang="en-US" altLang="en-US" sz="1200"/>
          </a:p>
        </p:txBody>
      </p:sp>
      <p:sp>
        <p:nvSpPr>
          <p:cNvPr id="66562" name="Rectangle 2">
            <a:extLst>
              <a:ext uri="{FF2B5EF4-FFF2-40B4-BE49-F238E27FC236}">
                <a16:creationId xmlns:a16="http://schemas.microsoft.com/office/drawing/2014/main" id="{431D0AD9-795D-DD4C-807B-CDBA507FA5D6}"/>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a:extLst>
              <a:ext uri="{FF2B5EF4-FFF2-40B4-BE49-F238E27FC236}">
                <a16:creationId xmlns:a16="http://schemas.microsoft.com/office/drawing/2014/main" id="{40C0CF06-D2D2-6E42-98E0-5F34B8CBB9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15-8 </a:t>
            </a:r>
            <a:r>
              <a:rPr lang="en-US" altLang="en-US"/>
              <a:t>Termination of the process of translation.</a:t>
            </a:r>
            <a:endParaRPr lang="en-GB" altLang="en-US"/>
          </a:p>
        </p:txBody>
      </p:sp>
    </p:spTree>
    <p:extLst>
      <p:ext uri="{BB962C8B-B14F-4D97-AF65-F5344CB8AC3E}">
        <p14:creationId xmlns:p14="http://schemas.microsoft.com/office/powerpoint/2010/main" val="932243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a:extLst>
              <a:ext uri="{FF2B5EF4-FFF2-40B4-BE49-F238E27FC236}">
                <a16:creationId xmlns:a16="http://schemas.microsoft.com/office/drawing/2014/main" id="{22FF8CA2-F591-B441-8463-FE0AC9E3D8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F4FC7D02-45AD-024C-976F-E751CC2FC2EF}" type="slidenum">
              <a:rPr lang="en-US" altLang="en-US" sz="1200"/>
              <a:pPr/>
              <a:t>37</a:t>
            </a:fld>
            <a:endParaRPr lang="en-US" altLang="en-US" sz="1200"/>
          </a:p>
        </p:txBody>
      </p:sp>
      <p:sp>
        <p:nvSpPr>
          <p:cNvPr id="69634" name="Rectangle 2">
            <a:extLst>
              <a:ext uri="{FF2B5EF4-FFF2-40B4-BE49-F238E27FC236}">
                <a16:creationId xmlns:a16="http://schemas.microsoft.com/office/drawing/2014/main" id="{F60C3323-0AA6-1F4A-A24E-FC063E2E0494}"/>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a:extLst>
              <a:ext uri="{FF2B5EF4-FFF2-40B4-BE49-F238E27FC236}">
                <a16:creationId xmlns:a16="http://schemas.microsoft.com/office/drawing/2014/main" id="{2F15F19D-E50C-A842-96BB-0201D2B5C9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15-9 </a:t>
            </a:r>
            <a:r>
              <a:rPr lang="en-US" altLang="en-US"/>
              <a:t>Polyribosomes visualized under the electron microscope. Those in (a) were derived from rabbit reticulocytes engaged in the translation of hemoglobin mRNA and in (b) from salivary gland cells of the midgefly, Chironomus thummi. In (b), the nascent polypeptide chain is apparent as it emerges from each ribosome. Its length increases as translation proceeds from left (5) to right (3) along the mRNA.</a:t>
            </a:r>
            <a:endParaRPr lang="en-GB" altLang="en-US"/>
          </a:p>
        </p:txBody>
      </p:sp>
    </p:spTree>
    <p:extLst>
      <p:ext uri="{BB962C8B-B14F-4D97-AF65-F5344CB8AC3E}">
        <p14:creationId xmlns:p14="http://schemas.microsoft.com/office/powerpoint/2010/main" val="3538854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58BA7F73-FDD4-1D47-9E62-83E37DF1D6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88BF2211-99FC-4847-BDCE-378F0C7D2B83}" type="slidenum">
              <a:rPr lang="en-US" altLang="en-US" sz="1200"/>
              <a:pPr/>
              <a:t>38</a:t>
            </a:fld>
            <a:endParaRPr lang="en-US" altLang="en-US" sz="1200"/>
          </a:p>
        </p:txBody>
      </p:sp>
      <p:sp>
        <p:nvSpPr>
          <p:cNvPr id="71682" name="Rectangle 2">
            <a:extLst>
              <a:ext uri="{FF2B5EF4-FFF2-40B4-BE49-F238E27FC236}">
                <a16:creationId xmlns:a16="http://schemas.microsoft.com/office/drawing/2014/main" id="{E615E8E0-6084-5D4A-90F6-BC15DA9677DC}"/>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a:extLst>
              <a:ext uri="{FF2B5EF4-FFF2-40B4-BE49-F238E27FC236}">
                <a16:creationId xmlns:a16="http://schemas.microsoft.com/office/drawing/2014/main" id="{2FB833D1-C3FA-D24C-9F41-1AD4864AED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15-9a </a:t>
            </a:r>
            <a:r>
              <a:rPr lang="en-US" altLang="en-US"/>
              <a:t>Polyribosomes visualized under the electron microscope. Those in (a) were derived from rabbit reticulocytes engaged in the translation of hemoglobin mRNA and in (b) from salivary gland cells of the midgefly, Chironomus thummi. In (b), the nascent polypeptide chain is apparent as it emerges from each ribosome. Its length increases as translation proceeds from left (5) to right (3) along the mRNA.</a:t>
            </a:r>
            <a:endParaRPr lang="en-GB" altLang="en-US"/>
          </a:p>
        </p:txBody>
      </p:sp>
    </p:spTree>
    <p:extLst>
      <p:ext uri="{BB962C8B-B14F-4D97-AF65-F5344CB8AC3E}">
        <p14:creationId xmlns:p14="http://schemas.microsoft.com/office/powerpoint/2010/main" val="2989593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C34B9D2A-28EA-CB47-B287-4292FC58C7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D762C156-F0D2-914F-ACB0-205A395B6BB5}" type="slidenum">
              <a:rPr lang="en-US" altLang="en-US" sz="1200"/>
              <a:pPr/>
              <a:t>39</a:t>
            </a:fld>
            <a:endParaRPr lang="en-US" altLang="en-US" sz="1200"/>
          </a:p>
        </p:txBody>
      </p:sp>
      <p:sp>
        <p:nvSpPr>
          <p:cNvPr id="73730" name="Rectangle 2">
            <a:extLst>
              <a:ext uri="{FF2B5EF4-FFF2-40B4-BE49-F238E27FC236}">
                <a16:creationId xmlns:a16="http://schemas.microsoft.com/office/drawing/2014/main" id="{2B655034-C97A-C249-9629-5D1D72B11595}"/>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a:extLst>
              <a:ext uri="{FF2B5EF4-FFF2-40B4-BE49-F238E27FC236}">
                <a16:creationId xmlns:a16="http://schemas.microsoft.com/office/drawing/2014/main" id="{8AEB450B-8DFA-8A49-BAF5-ADBE18DF7A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15-9b </a:t>
            </a:r>
            <a:r>
              <a:rPr lang="en-US" altLang="en-US"/>
              <a:t>Polyribosomes visualized under the electron microscope. Those in (a) were derived from rabbit reticulocytes engaged in the translation of hemoglobin mRNA and in (b) from salivary gland cells of the midgefly, Chironomus thummi. In (b), the nascent polypeptide chain is apparent as it emerges from each ribosome. Its length increases as translation proceeds from left (5) to right (3) along the mRNA.</a:t>
            </a:r>
            <a:endParaRPr lang="en-GB" altLang="en-US"/>
          </a:p>
        </p:txBody>
      </p:sp>
    </p:spTree>
    <p:extLst>
      <p:ext uri="{BB962C8B-B14F-4D97-AF65-F5344CB8AC3E}">
        <p14:creationId xmlns:p14="http://schemas.microsoft.com/office/powerpoint/2010/main" val="3851382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AE42203D-94A4-8D48-A57A-71A6CD986A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2A6E8F1A-5CA2-8B49-986F-C3D36215431D}" type="slidenum">
              <a:rPr lang="en-US" altLang="en-US" sz="1200"/>
              <a:pPr/>
              <a:t>10</a:t>
            </a:fld>
            <a:endParaRPr lang="en-US" altLang="en-US" sz="1200"/>
          </a:p>
        </p:txBody>
      </p:sp>
      <p:sp>
        <p:nvSpPr>
          <p:cNvPr id="29698" name="Rectangle 2">
            <a:extLst>
              <a:ext uri="{FF2B5EF4-FFF2-40B4-BE49-F238E27FC236}">
                <a16:creationId xmlns:a16="http://schemas.microsoft.com/office/drawing/2014/main" id="{FC699B63-09A6-FE43-A83D-8CB34D0E89CD}"/>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a:extLst>
              <a:ext uri="{FF2B5EF4-FFF2-40B4-BE49-F238E27FC236}">
                <a16:creationId xmlns:a16="http://schemas.microsoft.com/office/drawing/2014/main" id="{18759E48-8B96-2149-9F59-C955A40681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14-7 </a:t>
            </a:r>
            <a:r>
              <a:rPr lang="en-US" altLang="en-US"/>
              <a:t>The coding dictionary. AUG encodes methionine, which initiates most polypeptide chains. All other amino acids except tryptophan, which is encoded only by UGG, are represented by two to six codons. The codons UAA, UAG, and UGA are termination signals and do not encode any amino acids.</a:t>
            </a:r>
          </a:p>
          <a:p>
            <a:endParaRPr lang="en-GB" altLang="en-US"/>
          </a:p>
        </p:txBody>
      </p:sp>
    </p:spTree>
    <p:extLst>
      <p:ext uri="{BB962C8B-B14F-4D97-AF65-F5344CB8AC3E}">
        <p14:creationId xmlns:p14="http://schemas.microsoft.com/office/powerpoint/2010/main" val="723590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3A44DE35-07DC-134C-86B0-444200CB0B6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CC96695D-D14C-5F44-8CA0-E8D3AA85FD5C}" type="slidenum">
              <a:rPr lang="en-US" altLang="en-US" sz="1200"/>
              <a:pPr/>
              <a:t>11</a:t>
            </a:fld>
            <a:endParaRPr lang="en-US" altLang="en-US" sz="1200"/>
          </a:p>
        </p:txBody>
      </p:sp>
      <p:sp>
        <p:nvSpPr>
          <p:cNvPr id="31746" name="Rectangle 2">
            <a:extLst>
              <a:ext uri="{FF2B5EF4-FFF2-40B4-BE49-F238E27FC236}">
                <a16:creationId xmlns:a16="http://schemas.microsoft.com/office/drawing/2014/main" id="{8C777C76-5E42-B34D-9856-25E67270FBD6}"/>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a:extLst>
              <a:ext uri="{FF2B5EF4-FFF2-40B4-BE49-F238E27FC236}">
                <a16:creationId xmlns:a16="http://schemas.microsoft.com/office/drawing/2014/main" id="{08048E12-A618-3246-A81E-DB2DAA50A5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Table 14-5  Exceptions to the Universal Code</a:t>
            </a:r>
            <a:endParaRPr lang="en-GB" altLang="en-US"/>
          </a:p>
        </p:txBody>
      </p:sp>
    </p:spTree>
    <p:extLst>
      <p:ext uri="{BB962C8B-B14F-4D97-AF65-F5344CB8AC3E}">
        <p14:creationId xmlns:p14="http://schemas.microsoft.com/office/powerpoint/2010/main" val="784441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08B2418D-D012-CC46-913C-5F917934A3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1ADF9519-6FAC-5542-B0EF-118FADD4EC55}" type="slidenum">
              <a:rPr lang="en-US" altLang="en-US" sz="1200"/>
              <a:pPr/>
              <a:t>13</a:t>
            </a:fld>
            <a:endParaRPr lang="en-US" altLang="en-US" sz="1200"/>
          </a:p>
        </p:txBody>
      </p:sp>
      <p:sp>
        <p:nvSpPr>
          <p:cNvPr id="34818" name="Rectangle 2">
            <a:extLst>
              <a:ext uri="{FF2B5EF4-FFF2-40B4-BE49-F238E27FC236}">
                <a16:creationId xmlns:a16="http://schemas.microsoft.com/office/drawing/2014/main" id="{7791A306-C928-8640-B82B-C20BBA2EFBD5}"/>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a:extLst>
              <a:ext uri="{FF2B5EF4-FFF2-40B4-BE49-F238E27FC236}">
                <a16:creationId xmlns:a16="http://schemas.microsoft.com/office/drawing/2014/main" id="{3EAFEFE3-DD96-F64A-A519-3A78A79C50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15-1 </a:t>
            </a:r>
            <a:r>
              <a:rPr lang="en-US" altLang="en-US"/>
              <a:t>A comparison of the components in the prokaryotic and eukaryotic ribosome.</a:t>
            </a:r>
            <a:endParaRPr lang="en-GB" altLang="en-US"/>
          </a:p>
        </p:txBody>
      </p:sp>
    </p:spTree>
    <p:extLst>
      <p:ext uri="{BB962C8B-B14F-4D97-AF65-F5344CB8AC3E}">
        <p14:creationId xmlns:p14="http://schemas.microsoft.com/office/powerpoint/2010/main" val="207821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EE135325-8109-2C45-996D-3B1A5AD5C5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1D67C742-38C0-4648-AB9D-E67DF45B6F26}" type="slidenum">
              <a:rPr lang="en-US" altLang="en-US" sz="1200"/>
              <a:pPr/>
              <a:t>22</a:t>
            </a:fld>
            <a:endParaRPr lang="en-US" altLang="en-US" sz="1200"/>
          </a:p>
        </p:txBody>
      </p:sp>
      <p:sp>
        <p:nvSpPr>
          <p:cNvPr id="44034" name="Rectangle 2">
            <a:extLst>
              <a:ext uri="{FF2B5EF4-FFF2-40B4-BE49-F238E27FC236}">
                <a16:creationId xmlns:a16="http://schemas.microsoft.com/office/drawing/2014/main" id="{168E7C28-4A1F-4544-BC16-A290530E1ED4}"/>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a:extLst>
              <a:ext uri="{FF2B5EF4-FFF2-40B4-BE49-F238E27FC236}">
                <a16:creationId xmlns:a16="http://schemas.microsoft.com/office/drawing/2014/main" id="{B951AF12-69E5-994E-9988-8CA772714EE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15-3 </a:t>
            </a:r>
            <a:r>
              <a:rPr lang="en-US" altLang="en-US"/>
              <a:t>Holley</a:t>
            </a:r>
            <a:r>
              <a:rPr lang="ja-JP" altLang="en-US">
                <a:latin typeface="Arial" panose="020B0604020202020204" pitchFamily="34" charset="0"/>
              </a:rPr>
              <a:t>’</a:t>
            </a:r>
            <a:r>
              <a:rPr lang="en-US" altLang="ja-JP"/>
              <a:t>s two-dimensional cloverleaf model of transfer RNA.</a:t>
            </a:r>
            <a:endParaRPr lang="en-GB" altLang="en-US"/>
          </a:p>
        </p:txBody>
      </p:sp>
    </p:spTree>
    <p:extLst>
      <p:ext uri="{BB962C8B-B14F-4D97-AF65-F5344CB8AC3E}">
        <p14:creationId xmlns:p14="http://schemas.microsoft.com/office/powerpoint/2010/main" val="2667706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27B954AA-D39D-1E43-9946-BA6010A706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2105AF13-2728-0441-B1E4-4DC1B80CE624}" type="slidenum">
              <a:rPr lang="en-US" altLang="en-US" sz="1200"/>
              <a:pPr/>
              <a:t>23</a:t>
            </a:fld>
            <a:endParaRPr lang="en-US" altLang="en-US" sz="1200"/>
          </a:p>
        </p:txBody>
      </p:sp>
      <p:sp>
        <p:nvSpPr>
          <p:cNvPr id="46082" name="Rectangle 2">
            <a:extLst>
              <a:ext uri="{FF2B5EF4-FFF2-40B4-BE49-F238E27FC236}">
                <a16:creationId xmlns:a16="http://schemas.microsoft.com/office/drawing/2014/main" id="{040CC581-E2B7-0249-888A-81B027D9A15E}"/>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a:extLst>
              <a:ext uri="{FF2B5EF4-FFF2-40B4-BE49-F238E27FC236}">
                <a16:creationId xmlns:a16="http://schemas.microsoft.com/office/drawing/2014/main" id="{01D57A8D-4B14-1A4D-B1AE-F33E5CD01F3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15-2 </a:t>
            </a:r>
            <a:r>
              <a:rPr lang="en-US" altLang="en-US"/>
              <a:t>Unusual nitrogenous bases found in transfer RNA.</a:t>
            </a:r>
            <a:endParaRPr lang="en-GB" altLang="en-US"/>
          </a:p>
        </p:txBody>
      </p:sp>
    </p:spTree>
    <p:extLst>
      <p:ext uri="{BB962C8B-B14F-4D97-AF65-F5344CB8AC3E}">
        <p14:creationId xmlns:p14="http://schemas.microsoft.com/office/powerpoint/2010/main" val="2636964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29F3A403-4323-974F-8943-711E4965F7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DCAD6ECF-DEE1-7F4B-B3E7-DAFE510FCC5A}" type="slidenum">
              <a:rPr lang="en-US" altLang="en-US" sz="1200"/>
              <a:pPr/>
              <a:t>24</a:t>
            </a:fld>
            <a:endParaRPr lang="en-US" altLang="en-US" sz="1200"/>
          </a:p>
        </p:txBody>
      </p:sp>
      <p:sp>
        <p:nvSpPr>
          <p:cNvPr id="48130" name="Rectangle 2">
            <a:extLst>
              <a:ext uri="{FF2B5EF4-FFF2-40B4-BE49-F238E27FC236}">
                <a16:creationId xmlns:a16="http://schemas.microsoft.com/office/drawing/2014/main" id="{A4AE5DA0-CE98-3149-BD5B-C3400292A53F}"/>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a:extLst>
              <a:ext uri="{FF2B5EF4-FFF2-40B4-BE49-F238E27FC236}">
                <a16:creationId xmlns:a16="http://schemas.microsoft.com/office/drawing/2014/main" id="{0E1C4689-9A54-6641-B26E-CCA980DA2E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15-4 </a:t>
            </a:r>
            <a:r>
              <a:rPr lang="en-US" altLang="en-US"/>
              <a:t>A three-dimensional model of transfer RNA.</a:t>
            </a:r>
            <a:endParaRPr lang="en-GB" altLang="en-US"/>
          </a:p>
        </p:txBody>
      </p:sp>
    </p:spTree>
    <p:extLst>
      <p:ext uri="{BB962C8B-B14F-4D97-AF65-F5344CB8AC3E}">
        <p14:creationId xmlns:p14="http://schemas.microsoft.com/office/powerpoint/2010/main" val="2217861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BD8B0EC2-DB4B-F74B-84D3-E50C12DFA0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9045AE9C-57C9-4242-9D32-3AB4D148FE25}" type="slidenum">
              <a:rPr lang="en-US" altLang="en-US" sz="1200"/>
              <a:pPr/>
              <a:t>26</a:t>
            </a:fld>
            <a:endParaRPr lang="en-US" altLang="en-US" sz="1200"/>
          </a:p>
        </p:txBody>
      </p:sp>
      <p:sp>
        <p:nvSpPr>
          <p:cNvPr id="51202" name="Rectangle 2">
            <a:extLst>
              <a:ext uri="{FF2B5EF4-FFF2-40B4-BE49-F238E27FC236}">
                <a16:creationId xmlns:a16="http://schemas.microsoft.com/office/drawing/2014/main" id="{4B2CA96F-CED2-C049-A8AB-A9C8F4FEBDF9}"/>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a:extLst>
              <a:ext uri="{FF2B5EF4-FFF2-40B4-BE49-F238E27FC236}">
                <a16:creationId xmlns:a16="http://schemas.microsoft.com/office/drawing/2014/main" id="{C9830E06-249A-CE44-B438-CDFFE1B7D1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15-5 </a:t>
            </a:r>
            <a:r>
              <a:rPr lang="en-US" altLang="en-US"/>
              <a:t>Steps involved in charging tRNA. The </a:t>
            </a:r>
            <a:r>
              <a:rPr lang="ja-JP" altLang="en-US">
                <a:latin typeface="Arial" panose="020B0604020202020204" pitchFamily="34" charset="0"/>
              </a:rPr>
              <a:t>“</a:t>
            </a:r>
            <a:r>
              <a:rPr lang="en-US" altLang="ja-JP"/>
              <a:t>x</a:t>
            </a:r>
            <a:r>
              <a:rPr lang="ja-JP" altLang="en-US">
                <a:latin typeface="Arial" panose="020B0604020202020204" pitchFamily="34" charset="0"/>
              </a:rPr>
              <a:t>”</a:t>
            </a:r>
            <a:r>
              <a:rPr lang="en-US" altLang="ja-JP"/>
              <a:t> denotes that for each amino acid only the corresponding specific tRNA and specific aminoacyl tRNA synthetase enzyme are involved in the charging process.</a:t>
            </a:r>
            <a:endParaRPr lang="en-GB" altLang="en-US"/>
          </a:p>
        </p:txBody>
      </p:sp>
    </p:spTree>
    <p:extLst>
      <p:ext uri="{BB962C8B-B14F-4D97-AF65-F5344CB8AC3E}">
        <p14:creationId xmlns:p14="http://schemas.microsoft.com/office/powerpoint/2010/main" val="3394936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CFFC4464-3D76-AC48-92C5-EA1DAC6087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5AFDFAA6-5E64-AC42-9C2E-9F68C66A5164}" type="slidenum">
              <a:rPr lang="en-US" altLang="en-US" sz="1200"/>
              <a:pPr/>
              <a:t>29</a:t>
            </a:fld>
            <a:endParaRPr lang="en-US" altLang="en-US" sz="1200"/>
          </a:p>
        </p:txBody>
      </p:sp>
      <p:sp>
        <p:nvSpPr>
          <p:cNvPr id="55298" name="Rectangle 2">
            <a:extLst>
              <a:ext uri="{FF2B5EF4-FFF2-40B4-BE49-F238E27FC236}">
                <a16:creationId xmlns:a16="http://schemas.microsoft.com/office/drawing/2014/main" id="{3367160A-E98F-3D43-BE44-02DFB5C382DD}"/>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a:extLst>
              <a:ext uri="{FF2B5EF4-FFF2-40B4-BE49-F238E27FC236}">
                <a16:creationId xmlns:a16="http://schemas.microsoft.com/office/drawing/2014/main" id="{8193438B-F2B5-D143-8913-9B7D3AEAE1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702805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8BD10F-DA95-E04B-97F0-FA7FDA233CAF}" type="datetimeFigureOut">
              <a:rPr lang="en-US" smtClean="0"/>
              <a:t>3/22/19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420186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3/22/19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69139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3/22/19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55200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3/22/19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3116350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8BD10F-DA95-E04B-97F0-FA7FDA233CAF}" type="datetimeFigureOut">
              <a:rPr lang="en-US" smtClean="0"/>
              <a:t>3/22/19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381735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8BD10F-DA95-E04B-97F0-FA7FDA233CAF}" type="datetimeFigureOut">
              <a:rPr lang="en-US" smtClean="0"/>
              <a:t>3/22/19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520979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8BD10F-DA95-E04B-97F0-FA7FDA233CAF}" type="datetimeFigureOut">
              <a:rPr lang="en-US" smtClean="0"/>
              <a:t>3/22/19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475606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8BD10F-DA95-E04B-97F0-FA7FDA233CAF}" type="datetimeFigureOut">
              <a:rPr lang="en-US" smtClean="0"/>
              <a:t>3/22/19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817986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8BD10F-DA95-E04B-97F0-FA7FDA233CAF}" type="datetimeFigureOut">
              <a:rPr lang="en-US" smtClean="0"/>
              <a:t>3/22/19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852056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8BD10F-DA95-E04B-97F0-FA7FDA233CAF}" type="datetimeFigureOut">
              <a:rPr lang="en-US" smtClean="0"/>
              <a:t>3/22/19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746009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8BD10F-DA95-E04B-97F0-FA7FDA233CAF}" type="datetimeFigureOut">
              <a:rPr lang="en-US" smtClean="0"/>
              <a:t>3/22/19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499916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BD10F-DA95-E04B-97F0-FA7FDA233CAF}" type="datetimeFigureOut">
              <a:rPr lang="en-US" smtClean="0"/>
              <a:t>3/22/19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40E31-20F5-5749-AAC6-FE10980BF84B}" type="slidenum">
              <a:rPr lang="en-US" smtClean="0"/>
              <a:t>‹#›</a:t>
            </a:fld>
            <a:endParaRPr lang="en-US"/>
          </a:p>
        </p:txBody>
      </p:sp>
    </p:spTree>
    <p:extLst>
      <p:ext uri="{BB962C8B-B14F-4D97-AF65-F5344CB8AC3E}">
        <p14:creationId xmlns:p14="http://schemas.microsoft.com/office/powerpoint/2010/main" val="2811210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en.wikipedia.org/wiki/Nucleolu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dnalc.org/resources/3d/16-translation-advanced.html" TargetMode="External"/><Relationship Id="rId2" Type="http://schemas.openxmlformats.org/officeDocument/2006/relationships/hyperlink" Target="https://www.dnalc.org/resources/3d/15-translation-basic.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Molecular Biology</a:t>
            </a:r>
            <a:br>
              <a:rPr lang="en-US" dirty="0"/>
            </a:br>
            <a:r>
              <a:rPr lang="en-US" dirty="0" err="1"/>
              <a:t>Biol</a:t>
            </a:r>
            <a:r>
              <a:rPr lang="en-US" dirty="0"/>
              <a:t> 480</a:t>
            </a:r>
          </a:p>
        </p:txBody>
      </p:sp>
      <p:sp>
        <p:nvSpPr>
          <p:cNvPr id="3" name="Subtitle 2"/>
          <p:cNvSpPr>
            <a:spLocks noGrp="1"/>
          </p:cNvSpPr>
          <p:nvPr>
            <p:ph type="subTitle" idx="1"/>
          </p:nvPr>
        </p:nvSpPr>
        <p:spPr/>
        <p:txBody>
          <a:bodyPr/>
          <a:lstStyle/>
          <a:p>
            <a:r>
              <a:rPr lang="en-US" dirty="0"/>
              <a:t>Lecture 22</a:t>
            </a:r>
            <a:br>
              <a:rPr lang="en-US" dirty="0"/>
            </a:br>
            <a:r>
              <a:rPr lang="en-US" dirty="0"/>
              <a:t>March 22th, 2019</a:t>
            </a:r>
          </a:p>
        </p:txBody>
      </p:sp>
      <p:pic>
        <p:nvPicPr>
          <p:cNvPr id="4" name="Picture 3"/>
          <p:cNvPicPr>
            <a:picLocks noChangeAspect="1"/>
          </p:cNvPicPr>
          <p:nvPr/>
        </p:nvPicPr>
        <p:blipFill>
          <a:blip r:embed="rId2"/>
          <a:stretch>
            <a:fillRect/>
          </a:stretch>
        </p:blipFill>
        <p:spPr>
          <a:xfrm>
            <a:off x="2915497" y="940255"/>
            <a:ext cx="3439205" cy="919098"/>
          </a:xfrm>
          <a:prstGeom prst="rect">
            <a:avLst/>
          </a:prstGeom>
        </p:spPr>
      </p:pic>
    </p:spTree>
    <p:extLst>
      <p:ext uri="{BB962C8B-B14F-4D97-AF65-F5344CB8AC3E}">
        <p14:creationId xmlns:p14="http://schemas.microsoft.com/office/powerpoint/2010/main" val="3900563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055" name="Text Box 7">
            <a:extLst>
              <a:ext uri="{FF2B5EF4-FFF2-40B4-BE49-F238E27FC236}">
                <a16:creationId xmlns:a16="http://schemas.microsoft.com/office/drawing/2014/main" id="{1EC00CBA-F8B0-EC48-B4E6-B8848EC7A782}"/>
              </a:ext>
            </a:extLst>
          </p:cNvPr>
          <p:cNvSpPr txBox="1">
            <a:spLocks noChangeArrowheads="1"/>
          </p:cNvSpPr>
          <p:nvPr/>
        </p:nvSpPr>
        <p:spPr bwMode="auto">
          <a:xfrm>
            <a:off x="0" y="6581775"/>
            <a:ext cx="9144000" cy="28098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2269" tIns="41134" rIns="82269" bIns="41134">
            <a:spAutoFit/>
          </a:bodyPr>
          <a:lstStyle>
            <a:lvl1pPr defTabSz="822325">
              <a:defRPr sz="2400">
                <a:solidFill>
                  <a:schemeClr val="tx1"/>
                </a:solidFill>
                <a:latin typeface="Calibri" panose="020F0502020204030204" pitchFamily="34" charset="0"/>
                <a:ea typeface="ＭＳ Ｐゴシック" panose="020B0600070205080204" pitchFamily="34" charset="-128"/>
              </a:defRPr>
            </a:lvl1pPr>
            <a:lvl2pPr marL="742950" indent="-285750" defTabSz="822325">
              <a:defRPr sz="2400">
                <a:solidFill>
                  <a:schemeClr val="tx1"/>
                </a:solidFill>
                <a:latin typeface="Calibri" panose="020F0502020204030204" pitchFamily="34" charset="0"/>
                <a:ea typeface="ＭＳ Ｐゴシック" panose="020B0600070205080204" pitchFamily="34" charset="-128"/>
              </a:defRPr>
            </a:lvl2pPr>
            <a:lvl3pPr marL="1143000" indent="-228600" defTabSz="822325">
              <a:defRPr sz="2400">
                <a:solidFill>
                  <a:schemeClr val="tx1"/>
                </a:solidFill>
                <a:latin typeface="Calibri" panose="020F0502020204030204" pitchFamily="34" charset="0"/>
                <a:ea typeface="ＭＳ Ｐゴシック" panose="020B0600070205080204" pitchFamily="34" charset="-128"/>
              </a:defRPr>
            </a:lvl3pPr>
            <a:lvl4pPr marL="1600200" indent="-228600" defTabSz="822325">
              <a:defRPr sz="2400">
                <a:solidFill>
                  <a:schemeClr val="tx1"/>
                </a:solidFill>
                <a:latin typeface="Calibri" panose="020F0502020204030204" pitchFamily="34" charset="0"/>
                <a:ea typeface="ＭＳ Ｐゴシック" panose="020B0600070205080204" pitchFamily="34" charset="-128"/>
              </a:defRPr>
            </a:lvl4pPr>
            <a:lvl5pPr marL="2057400" indent="-228600" defTabSz="822325">
              <a:defRPr sz="2400">
                <a:solidFill>
                  <a:schemeClr val="tx1"/>
                </a:solidFill>
                <a:latin typeface="Calibri" panose="020F0502020204030204" pitchFamily="34" charset="0"/>
                <a:ea typeface="ＭＳ Ｐゴシック" panose="020B0600070205080204" pitchFamily="34" charset="-128"/>
              </a:defRPr>
            </a:lvl5pPr>
            <a:lvl6pPr marL="2514600" indent="-228600" defTabSz="822325"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822325"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822325"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822325"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1300" b="1">
                <a:latin typeface="Arial" panose="020B0604020202020204" pitchFamily="34" charset="0"/>
              </a:rPr>
              <a:t>Figure 14-7</a:t>
            </a:r>
            <a:r>
              <a:rPr lang="en-US" altLang="en-US" sz="1300">
                <a:latin typeface="Arial" panose="020B0604020202020204" pitchFamily="34" charset="0"/>
              </a:rPr>
              <a:t>    Copyright © 2006 Pearson Prentice Hall, Inc.</a:t>
            </a:r>
            <a:endParaRPr lang="en-GB" altLang="en-US" sz="1300">
              <a:latin typeface="Arial" panose="020B0604020202020204" pitchFamily="34" charset="0"/>
            </a:endParaRPr>
          </a:p>
        </p:txBody>
      </p:sp>
      <p:sp>
        <p:nvSpPr>
          <p:cNvPr id="5122056" name="Text Box 8">
            <a:extLst>
              <a:ext uri="{FF2B5EF4-FFF2-40B4-BE49-F238E27FC236}">
                <a16:creationId xmlns:a16="http://schemas.microsoft.com/office/drawing/2014/main" id="{0734AD45-BDFD-AD42-92BD-F604EF67513A}"/>
              </a:ext>
            </a:extLst>
          </p:cNvPr>
          <p:cNvSpPr txBox="1">
            <a:spLocks noChangeArrowheads="1"/>
          </p:cNvSpPr>
          <p:nvPr/>
        </p:nvSpPr>
        <p:spPr bwMode="auto">
          <a:xfrm>
            <a:off x="6172200" y="6488113"/>
            <a:ext cx="2971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14.7</a:t>
            </a:r>
          </a:p>
        </p:txBody>
      </p:sp>
      <p:pic>
        <p:nvPicPr>
          <p:cNvPr id="28675" name="Picture 9" descr="14_07Figure-L.jpg                                              000B3C7BServDisk_03                    BC177178:">
            <a:extLst>
              <a:ext uri="{FF2B5EF4-FFF2-40B4-BE49-F238E27FC236}">
                <a16:creationId xmlns:a16="http://schemas.microsoft.com/office/drawing/2014/main" id="{4680D0D9-7C07-5C49-86BB-942B2B2265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685"/>
          <a:stretch>
            <a:fillRect/>
          </a:stretch>
        </p:blipFill>
        <p:spPr bwMode="auto">
          <a:xfrm>
            <a:off x="1616075" y="219075"/>
            <a:ext cx="5910263" cy="618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00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434" name="Text Box 10">
            <a:extLst>
              <a:ext uri="{FF2B5EF4-FFF2-40B4-BE49-F238E27FC236}">
                <a16:creationId xmlns:a16="http://schemas.microsoft.com/office/drawing/2014/main" id="{11CD1A0E-C2AD-9E4E-B267-F278DC8568B9}"/>
              </a:ext>
            </a:extLst>
          </p:cNvPr>
          <p:cNvSpPr txBox="1">
            <a:spLocks noChangeArrowheads="1"/>
          </p:cNvSpPr>
          <p:nvPr/>
        </p:nvSpPr>
        <p:spPr bwMode="auto">
          <a:xfrm>
            <a:off x="6172200" y="6488113"/>
            <a:ext cx="2971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Table 14.5</a:t>
            </a:r>
          </a:p>
        </p:txBody>
      </p:sp>
      <p:pic>
        <p:nvPicPr>
          <p:cNvPr id="30722" name="Picture 12" descr="14_05Table-L.jpg                                               000B3C7BServDisk_03                    BC177178:">
            <a:extLst>
              <a:ext uri="{FF2B5EF4-FFF2-40B4-BE49-F238E27FC236}">
                <a16:creationId xmlns:a16="http://schemas.microsoft.com/office/drawing/2014/main" id="{F943F200-B542-3C42-8A0A-91AD2C1568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9663"/>
          <a:stretch>
            <a:fillRect/>
          </a:stretch>
        </p:blipFill>
        <p:spPr bwMode="auto">
          <a:xfrm>
            <a:off x="0" y="1600200"/>
            <a:ext cx="9144000" cy="328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1">
            <a:extLst>
              <a:ext uri="{FF2B5EF4-FFF2-40B4-BE49-F238E27FC236}">
                <a16:creationId xmlns:a16="http://schemas.microsoft.com/office/drawing/2014/main" id="{79FE06DA-18FE-2945-8D8B-85C26E2AF834}"/>
              </a:ext>
            </a:extLst>
          </p:cNvPr>
          <p:cNvSpPr txBox="1">
            <a:spLocks noChangeArrowheads="1"/>
          </p:cNvSpPr>
          <p:nvPr/>
        </p:nvSpPr>
        <p:spPr bwMode="auto">
          <a:xfrm>
            <a:off x="1363663" y="527050"/>
            <a:ext cx="6845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3600" dirty="0"/>
              <a:t>Just a few exceptions—</a:t>
            </a:r>
          </a:p>
        </p:txBody>
      </p:sp>
      <p:sp>
        <p:nvSpPr>
          <p:cNvPr id="2" name="TextBox 1">
            <a:extLst>
              <a:ext uri="{FF2B5EF4-FFF2-40B4-BE49-F238E27FC236}">
                <a16:creationId xmlns:a16="http://schemas.microsoft.com/office/drawing/2014/main" id="{350698B4-FAAB-E143-88A4-57B656449220}"/>
              </a:ext>
            </a:extLst>
          </p:cNvPr>
          <p:cNvSpPr txBox="1"/>
          <p:nvPr/>
        </p:nvSpPr>
        <p:spPr>
          <a:xfrm>
            <a:off x="595086" y="5355771"/>
            <a:ext cx="6981371" cy="1384995"/>
          </a:xfrm>
          <a:prstGeom prst="rect">
            <a:avLst/>
          </a:prstGeom>
          <a:noFill/>
        </p:spPr>
        <p:txBody>
          <a:bodyPr wrap="square" rtlCol="0">
            <a:spAutoFit/>
          </a:bodyPr>
          <a:lstStyle/>
          <a:p>
            <a:r>
              <a:rPr lang="en-US" altLang="en-US" sz="2800" dirty="0"/>
              <a:t>Again we see how mitochondria often play by slightly different rules when it comes to the central dogma.</a:t>
            </a:r>
            <a:endParaRPr lang="en-US" sz="2800" dirty="0"/>
          </a:p>
        </p:txBody>
      </p:sp>
    </p:spTree>
    <p:extLst>
      <p:ext uri="{BB962C8B-B14F-4D97-AF65-F5344CB8AC3E}">
        <p14:creationId xmlns:p14="http://schemas.microsoft.com/office/powerpoint/2010/main" val="681536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0C80D8DB-A8B4-344B-904B-B68496754A76}"/>
              </a:ext>
            </a:extLst>
          </p:cNvPr>
          <p:cNvSpPr>
            <a:spLocks noGrp="1"/>
          </p:cNvSpPr>
          <p:nvPr>
            <p:ph type="title"/>
          </p:nvPr>
        </p:nvSpPr>
        <p:spPr/>
        <p:txBody>
          <a:bodyPr>
            <a:normAutofit fontScale="90000"/>
          </a:bodyPr>
          <a:lstStyle/>
          <a:p>
            <a:r>
              <a:rPr lang="en-US" altLang="en-US"/>
              <a:t>Chapter 14---Translation and proteins</a:t>
            </a:r>
          </a:p>
        </p:txBody>
      </p:sp>
      <p:sp>
        <p:nvSpPr>
          <p:cNvPr id="32770" name="Content Placeholder 2">
            <a:extLst>
              <a:ext uri="{FF2B5EF4-FFF2-40B4-BE49-F238E27FC236}">
                <a16:creationId xmlns:a16="http://schemas.microsoft.com/office/drawing/2014/main" id="{B173D7C7-9DE7-614E-A2F5-BA86EF7C9519}"/>
              </a:ext>
            </a:extLst>
          </p:cNvPr>
          <p:cNvSpPr>
            <a:spLocks noGrp="1"/>
          </p:cNvSpPr>
          <p:nvPr>
            <p:ph idx="1"/>
          </p:nvPr>
        </p:nvSpPr>
        <p:spPr/>
        <p:txBody>
          <a:bodyPr/>
          <a:lstStyle/>
          <a:p>
            <a:r>
              <a:rPr lang="en-US" altLang="en-US"/>
              <a:t>We’ve already mentioned quite a bit about the process of protein synthesis.</a:t>
            </a:r>
          </a:p>
          <a:p>
            <a:endParaRPr lang="en-US" altLang="en-US"/>
          </a:p>
          <a:p>
            <a:r>
              <a:rPr lang="en-US" altLang="en-US"/>
              <a:t>What are we referring to when we say…”protein synthesis machinery”?</a:t>
            </a:r>
          </a:p>
          <a:p>
            <a:endParaRPr lang="en-US" altLang="en-US"/>
          </a:p>
          <a:p>
            <a:pPr lvl="1"/>
            <a:r>
              <a:rPr lang="en-US" altLang="en-US"/>
              <a:t>A minimum of ribosomes and tRNAs! (and of course mRNA to translate)</a:t>
            </a:r>
          </a:p>
        </p:txBody>
      </p:sp>
    </p:spTree>
    <p:extLst>
      <p:ext uri="{BB962C8B-B14F-4D97-AF65-F5344CB8AC3E}">
        <p14:creationId xmlns:p14="http://schemas.microsoft.com/office/powerpoint/2010/main" val="3989700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0374" name="Text Box 6">
            <a:extLst>
              <a:ext uri="{FF2B5EF4-FFF2-40B4-BE49-F238E27FC236}">
                <a16:creationId xmlns:a16="http://schemas.microsoft.com/office/drawing/2014/main" id="{CDB3F58F-65B6-C34F-B5D2-76BFC4AB5AF9}"/>
              </a:ext>
            </a:extLst>
          </p:cNvPr>
          <p:cNvSpPr txBox="1">
            <a:spLocks noChangeArrowheads="1"/>
          </p:cNvSpPr>
          <p:nvPr/>
        </p:nvSpPr>
        <p:spPr bwMode="auto">
          <a:xfrm>
            <a:off x="6167438" y="6488113"/>
            <a:ext cx="2971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15.1</a:t>
            </a:r>
          </a:p>
        </p:txBody>
      </p:sp>
      <p:pic>
        <p:nvPicPr>
          <p:cNvPr id="33794" name="Picture 7" descr="15_01Figure-L.jpg                                              000B3C7CServDisk_03                    BC176368:">
            <a:extLst>
              <a:ext uri="{FF2B5EF4-FFF2-40B4-BE49-F238E27FC236}">
                <a16:creationId xmlns:a16="http://schemas.microsoft.com/office/drawing/2014/main" id="{84A42BB5-A258-C44A-BF0C-4A5FBA9D6B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16"/>
          <a:stretch>
            <a:fillRect/>
          </a:stretch>
        </p:blipFill>
        <p:spPr bwMode="auto">
          <a:xfrm>
            <a:off x="388938" y="230188"/>
            <a:ext cx="8366125" cy="609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7130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4DDBC1A1-BC9D-5040-AA49-34D35A6C64A7}"/>
              </a:ext>
            </a:extLst>
          </p:cNvPr>
          <p:cNvSpPr>
            <a:spLocks noGrp="1"/>
          </p:cNvSpPr>
          <p:nvPr>
            <p:ph type="title"/>
          </p:nvPr>
        </p:nvSpPr>
        <p:spPr/>
        <p:txBody>
          <a:bodyPr/>
          <a:lstStyle/>
          <a:p>
            <a:endParaRPr lang="en-US" altLang="en-US"/>
          </a:p>
        </p:txBody>
      </p:sp>
      <p:sp>
        <p:nvSpPr>
          <p:cNvPr id="35842" name="Content Placeholder 2">
            <a:extLst>
              <a:ext uri="{FF2B5EF4-FFF2-40B4-BE49-F238E27FC236}">
                <a16:creationId xmlns:a16="http://schemas.microsoft.com/office/drawing/2014/main" id="{670EC136-964B-094F-AFD8-69D24E994F74}"/>
              </a:ext>
            </a:extLst>
          </p:cNvPr>
          <p:cNvSpPr>
            <a:spLocks noGrp="1"/>
          </p:cNvSpPr>
          <p:nvPr>
            <p:ph idx="1"/>
          </p:nvPr>
        </p:nvSpPr>
        <p:spPr/>
        <p:txBody>
          <a:bodyPr/>
          <a:lstStyle/>
          <a:p>
            <a:r>
              <a:rPr lang="en-US" altLang="en-US" dirty="0"/>
              <a:t>Living things make a lot of proteins and thus make a lot of ribosomes.</a:t>
            </a:r>
          </a:p>
          <a:p>
            <a:endParaRPr lang="en-US" altLang="en-US" dirty="0"/>
          </a:p>
          <a:p>
            <a:r>
              <a:rPr lang="en-US" altLang="en-US" dirty="0"/>
              <a:t>Most of the RNA in cells is rRNA.  rRNA is transcribed from DNA (rRNA genes).</a:t>
            </a:r>
          </a:p>
          <a:p>
            <a:pPr lvl="1"/>
            <a:r>
              <a:rPr lang="en-US" altLang="en-US" i="1" dirty="0"/>
              <a:t>E. coli </a:t>
            </a:r>
            <a:r>
              <a:rPr lang="en-US" altLang="en-US" dirty="0"/>
              <a:t>has seven copies of a sequence that contains all 3 of its rRNA genes.  The individual rRNAs are cut from this one longer transcript.</a:t>
            </a:r>
          </a:p>
        </p:txBody>
      </p:sp>
    </p:spTree>
    <p:extLst>
      <p:ext uri="{BB962C8B-B14F-4D97-AF65-F5344CB8AC3E}">
        <p14:creationId xmlns:p14="http://schemas.microsoft.com/office/powerpoint/2010/main" val="2947182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B0D375B6-8A24-B14C-8D57-4BB067E7CCEB}"/>
              </a:ext>
            </a:extLst>
          </p:cNvPr>
          <p:cNvSpPr>
            <a:spLocks noGrp="1"/>
          </p:cNvSpPr>
          <p:nvPr>
            <p:ph type="title"/>
          </p:nvPr>
        </p:nvSpPr>
        <p:spPr/>
        <p:txBody>
          <a:bodyPr/>
          <a:lstStyle/>
          <a:p>
            <a:endParaRPr lang="en-US" altLang="en-US"/>
          </a:p>
        </p:txBody>
      </p:sp>
      <p:sp>
        <p:nvSpPr>
          <p:cNvPr id="36866" name="Content Placeholder 2">
            <a:extLst>
              <a:ext uri="{FF2B5EF4-FFF2-40B4-BE49-F238E27FC236}">
                <a16:creationId xmlns:a16="http://schemas.microsoft.com/office/drawing/2014/main" id="{66748E82-DBCF-D14E-87ED-8778A9B76B3F}"/>
              </a:ext>
            </a:extLst>
          </p:cNvPr>
          <p:cNvSpPr>
            <a:spLocks noGrp="1"/>
          </p:cNvSpPr>
          <p:nvPr>
            <p:ph idx="1"/>
          </p:nvPr>
        </p:nvSpPr>
        <p:spPr/>
        <p:txBody>
          <a:bodyPr/>
          <a:lstStyle/>
          <a:p>
            <a:r>
              <a:rPr lang="en-US" altLang="en-US"/>
              <a:t>Eukaryotes usually have multiple copies of the rRNA genes. </a:t>
            </a:r>
          </a:p>
          <a:p>
            <a:endParaRPr lang="en-US" altLang="en-US"/>
          </a:p>
          <a:p>
            <a:r>
              <a:rPr lang="en-US" altLang="en-US"/>
              <a:t>Humans for example encode rRNAs on 5 different gene clusters on 5 different chromosomes. </a:t>
            </a:r>
          </a:p>
          <a:p>
            <a:endParaRPr lang="en-US" altLang="en-US"/>
          </a:p>
          <a:p>
            <a:r>
              <a:rPr lang="en-US" altLang="en-US"/>
              <a:t>We need lots and lots and lots of rRNA!</a:t>
            </a:r>
          </a:p>
        </p:txBody>
      </p:sp>
    </p:spTree>
    <p:extLst>
      <p:ext uri="{BB962C8B-B14F-4D97-AF65-F5344CB8AC3E}">
        <p14:creationId xmlns:p14="http://schemas.microsoft.com/office/powerpoint/2010/main" val="2228611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98F5DA29-1CF2-254B-ADF4-F8DBC5A8ED89}"/>
              </a:ext>
            </a:extLst>
          </p:cNvPr>
          <p:cNvSpPr>
            <a:spLocks noGrp="1"/>
          </p:cNvSpPr>
          <p:nvPr>
            <p:ph type="title"/>
          </p:nvPr>
        </p:nvSpPr>
        <p:spPr>
          <a:xfrm>
            <a:off x="457200" y="274637"/>
            <a:ext cx="8229600" cy="1757363"/>
          </a:xfrm>
        </p:spPr>
        <p:txBody>
          <a:bodyPr>
            <a:normAutofit/>
          </a:bodyPr>
          <a:lstStyle/>
          <a:p>
            <a:r>
              <a:rPr lang="en-US" altLang="en-US" sz="3600" dirty="0"/>
              <a:t>Ribosomal RNA is transcribed in one location in the nucleus—called the </a:t>
            </a:r>
            <a:r>
              <a:rPr lang="en-US" altLang="en-US" sz="3600" b="1" dirty="0"/>
              <a:t>nucleolus</a:t>
            </a:r>
            <a:r>
              <a:rPr lang="en-US" altLang="en-US" sz="3600" dirty="0"/>
              <a:t>.</a:t>
            </a:r>
          </a:p>
        </p:txBody>
      </p:sp>
      <p:pic>
        <p:nvPicPr>
          <p:cNvPr id="37890" name="Content Placeholder 3">
            <a:extLst>
              <a:ext uri="{FF2B5EF4-FFF2-40B4-BE49-F238E27FC236}">
                <a16:creationId xmlns:a16="http://schemas.microsoft.com/office/drawing/2014/main" id="{CD35D23C-8684-874B-93FC-2F243BA717D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51353" r="-51353"/>
          <a:stretch>
            <a:fillRect/>
          </a:stretch>
        </p:blipFill>
        <p:spPr>
          <a:xfrm>
            <a:off x="457200" y="2064657"/>
            <a:ext cx="8229600" cy="4525963"/>
          </a:xfrm>
        </p:spPr>
      </p:pic>
      <p:sp>
        <p:nvSpPr>
          <p:cNvPr id="5" name="Oval 4">
            <a:extLst>
              <a:ext uri="{FF2B5EF4-FFF2-40B4-BE49-F238E27FC236}">
                <a16:creationId xmlns:a16="http://schemas.microsoft.com/office/drawing/2014/main" id="{524FD5A8-829B-BA42-9F80-A35BA6A50B66}"/>
              </a:ext>
            </a:extLst>
          </p:cNvPr>
          <p:cNvSpPr>
            <a:spLocks noChangeArrowheads="1"/>
          </p:cNvSpPr>
          <p:nvPr/>
        </p:nvSpPr>
        <p:spPr bwMode="auto">
          <a:xfrm>
            <a:off x="2524125" y="4568825"/>
            <a:ext cx="1177925" cy="1008063"/>
          </a:xfrm>
          <a:prstGeom prst="ellipse">
            <a:avLst/>
          </a:prstGeom>
          <a:noFill/>
          <a:ln w="9525">
            <a:solidFill>
              <a:srgbClr val="00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Tree>
    <p:extLst>
      <p:ext uri="{BB962C8B-B14F-4D97-AF65-F5344CB8AC3E}">
        <p14:creationId xmlns:p14="http://schemas.microsoft.com/office/powerpoint/2010/main" val="2234394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DA39801D-8EE8-C949-892E-2973FBA61037}"/>
              </a:ext>
            </a:extLst>
          </p:cNvPr>
          <p:cNvSpPr>
            <a:spLocks noGrp="1"/>
          </p:cNvSpPr>
          <p:nvPr>
            <p:ph type="title"/>
          </p:nvPr>
        </p:nvSpPr>
        <p:spPr/>
        <p:txBody>
          <a:bodyPr>
            <a:normAutofit fontScale="90000"/>
          </a:bodyPr>
          <a:lstStyle/>
          <a:p>
            <a:r>
              <a:rPr lang="en-US" altLang="en-US"/>
              <a:t>Read More! Think and connect concepts! </a:t>
            </a:r>
          </a:p>
        </p:txBody>
      </p:sp>
      <p:sp>
        <p:nvSpPr>
          <p:cNvPr id="38914" name="Content Placeholder 2">
            <a:extLst>
              <a:ext uri="{FF2B5EF4-FFF2-40B4-BE49-F238E27FC236}">
                <a16:creationId xmlns:a16="http://schemas.microsoft.com/office/drawing/2014/main" id="{E3E33F5D-F5FF-214B-ABD9-CB4C0F88FF33}"/>
              </a:ext>
            </a:extLst>
          </p:cNvPr>
          <p:cNvSpPr>
            <a:spLocks noGrp="1"/>
          </p:cNvSpPr>
          <p:nvPr>
            <p:ph idx="1"/>
          </p:nvPr>
        </p:nvSpPr>
        <p:spPr/>
        <p:txBody>
          <a:bodyPr/>
          <a:lstStyle/>
          <a:p>
            <a:r>
              <a:rPr lang="en-US" altLang="en-US" dirty="0">
                <a:hlinkClick r:id="rId2"/>
              </a:rPr>
              <a:t>http://en.wikipedia.org/wiki/Nucleolus</a:t>
            </a:r>
            <a:endParaRPr lang="en-US" altLang="en-US" dirty="0"/>
          </a:p>
          <a:p>
            <a:endParaRPr lang="en-US" altLang="en-US" dirty="0"/>
          </a:p>
          <a:p>
            <a:r>
              <a:rPr lang="en-US" altLang="en-US" dirty="0"/>
              <a:t>Pay special attention to the section called </a:t>
            </a:r>
            <a:r>
              <a:rPr lang="en-US" altLang="en-US" i="1" dirty="0"/>
              <a:t>Function and Ribosome Assembly</a:t>
            </a:r>
          </a:p>
          <a:p>
            <a:endParaRPr lang="en-US" altLang="en-US" dirty="0"/>
          </a:p>
          <a:p>
            <a:r>
              <a:rPr lang="en-US" altLang="en-US" dirty="0"/>
              <a:t>Recall, in eukaryotes rRNA is transcribed by RNA Pol I and RNA Pol III.</a:t>
            </a:r>
          </a:p>
        </p:txBody>
      </p:sp>
    </p:spTree>
    <p:extLst>
      <p:ext uri="{BB962C8B-B14F-4D97-AF65-F5344CB8AC3E}">
        <p14:creationId xmlns:p14="http://schemas.microsoft.com/office/powerpoint/2010/main" val="2183484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70364C4B-D13A-714F-891D-87C0FCFA48A8}"/>
              </a:ext>
            </a:extLst>
          </p:cNvPr>
          <p:cNvSpPr>
            <a:spLocks noGrp="1"/>
          </p:cNvSpPr>
          <p:nvPr>
            <p:ph type="title"/>
          </p:nvPr>
        </p:nvSpPr>
        <p:spPr/>
        <p:txBody>
          <a:bodyPr>
            <a:normAutofit fontScale="90000"/>
          </a:bodyPr>
          <a:lstStyle/>
          <a:p>
            <a:r>
              <a:rPr lang="en-US" altLang="en-US"/>
              <a:t>Ribosomes are conserved structures</a:t>
            </a:r>
          </a:p>
        </p:txBody>
      </p:sp>
      <p:sp>
        <p:nvSpPr>
          <p:cNvPr id="39938" name="Content Placeholder 2">
            <a:extLst>
              <a:ext uri="{FF2B5EF4-FFF2-40B4-BE49-F238E27FC236}">
                <a16:creationId xmlns:a16="http://schemas.microsoft.com/office/drawing/2014/main" id="{5C48384C-1BA2-2043-AC79-4039B914972E}"/>
              </a:ext>
            </a:extLst>
          </p:cNvPr>
          <p:cNvSpPr>
            <a:spLocks noGrp="1"/>
          </p:cNvSpPr>
          <p:nvPr>
            <p:ph idx="1"/>
          </p:nvPr>
        </p:nvSpPr>
        <p:spPr/>
        <p:txBody>
          <a:bodyPr>
            <a:normAutofit lnSpcReduction="10000"/>
          </a:bodyPr>
          <a:lstStyle/>
          <a:p>
            <a:r>
              <a:rPr lang="en-US" altLang="en-US"/>
              <a:t>Since protein synthesis is so important and done virtually the same way in all organisms, from viruses to oak trees to blue whales, rRNAs and ribosomal proteins are very similar in all species.</a:t>
            </a:r>
          </a:p>
          <a:p>
            <a:endParaRPr lang="en-US" altLang="en-US"/>
          </a:p>
          <a:p>
            <a:r>
              <a:rPr lang="en-US" altLang="en-US"/>
              <a:t>rRNA genes have regions, though that don’t end up in the functional rRNA---these are “spacer” regions </a:t>
            </a:r>
          </a:p>
          <a:p>
            <a:endParaRPr lang="en-US" altLang="en-US"/>
          </a:p>
          <a:p>
            <a:endParaRPr lang="en-US" altLang="en-US"/>
          </a:p>
        </p:txBody>
      </p:sp>
    </p:spTree>
    <p:extLst>
      <p:ext uri="{BB962C8B-B14F-4D97-AF65-F5344CB8AC3E}">
        <p14:creationId xmlns:p14="http://schemas.microsoft.com/office/powerpoint/2010/main" val="3332655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74DE29AF-159B-F44C-9466-74767F853866}"/>
              </a:ext>
            </a:extLst>
          </p:cNvPr>
          <p:cNvSpPr>
            <a:spLocks noGrp="1"/>
          </p:cNvSpPr>
          <p:nvPr>
            <p:ph type="title"/>
          </p:nvPr>
        </p:nvSpPr>
        <p:spPr/>
        <p:txBody>
          <a:bodyPr/>
          <a:lstStyle/>
          <a:p>
            <a:r>
              <a:rPr lang="en-US" altLang="en-US"/>
              <a:t>rRNA spacers</a:t>
            </a:r>
          </a:p>
        </p:txBody>
      </p:sp>
      <p:sp>
        <p:nvSpPr>
          <p:cNvPr id="40962" name="Content Placeholder 2">
            <a:extLst>
              <a:ext uri="{FF2B5EF4-FFF2-40B4-BE49-F238E27FC236}">
                <a16:creationId xmlns:a16="http://schemas.microsoft.com/office/drawing/2014/main" id="{315A9930-EBB1-0F4B-8F5F-6EFB9EA7BEC8}"/>
              </a:ext>
            </a:extLst>
          </p:cNvPr>
          <p:cNvSpPr>
            <a:spLocks noGrp="1"/>
          </p:cNvSpPr>
          <p:nvPr>
            <p:ph idx="1"/>
          </p:nvPr>
        </p:nvSpPr>
        <p:spPr>
          <a:xfrm>
            <a:off x="457200" y="1600200"/>
            <a:ext cx="8229600" cy="4806950"/>
          </a:xfrm>
        </p:spPr>
        <p:txBody>
          <a:bodyPr/>
          <a:lstStyle/>
          <a:p>
            <a:r>
              <a:rPr lang="en-US" altLang="en-US"/>
              <a:t>Since these spacer regions are not important in the rRNA, they </a:t>
            </a:r>
            <a:r>
              <a:rPr lang="en-US" altLang="en-US" b="1" i="1"/>
              <a:t>can</a:t>
            </a:r>
            <a:r>
              <a:rPr lang="en-US" altLang="en-US"/>
              <a:t> vary in different species, even closely related species.  (there is no evolutionary pressure to select for a specific sequence in these areas).</a:t>
            </a:r>
          </a:p>
          <a:p>
            <a:endParaRPr lang="en-US" altLang="en-US"/>
          </a:p>
          <a:p>
            <a:r>
              <a:rPr lang="en-US" altLang="en-US"/>
              <a:t>Both Drs. Lepp and Shipunov use these spacer sequences to try to identify species of plants and bacteria</a:t>
            </a:r>
          </a:p>
        </p:txBody>
      </p:sp>
    </p:spTree>
    <p:extLst>
      <p:ext uri="{BB962C8B-B14F-4D97-AF65-F5344CB8AC3E}">
        <p14:creationId xmlns:p14="http://schemas.microsoft.com/office/powerpoint/2010/main" val="2787541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5330"/>
            <a:ext cx="8229600" cy="1143000"/>
          </a:xfrm>
        </p:spPr>
        <p:txBody>
          <a:bodyPr>
            <a:normAutofit fontScale="90000"/>
          </a:bodyPr>
          <a:lstStyle/>
          <a:p>
            <a:r>
              <a:rPr lang="en-US" dirty="0"/>
              <a:t>Announcements/Assignments</a:t>
            </a:r>
            <a:br>
              <a:rPr lang="en-US" dirty="0"/>
            </a:br>
            <a:endParaRPr lang="en-US" dirty="0"/>
          </a:p>
        </p:txBody>
      </p:sp>
      <p:sp>
        <p:nvSpPr>
          <p:cNvPr id="3" name="Content Placeholder 2"/>
          <p:cNvSpPr>
            <a:spLocks noGrp="1"/>
          </p:cNvSpPr>
          <p:nvPr>
            <p:ph idx="1"/>
          </p:nvPr>
        </p:nvSpPr>
        <p:spPr>
          <a:xfrm>
            <a:off x="457200" y="1246830"/>
            <a:ext cx="8229600" cy="5371684"/>
          </a:xfrm>
        </p:spPr>
        <p:txBody>
          <a:bodyPr>
            <a:normAutofit fontScale="92500"/>
          </a:bodyPr>
          <a:lstStyle/>
          <a:p>
            <a:pPr marL="0" indent="0">
              <a:buNone/>
            </a:pPr>
            <a:endParaRPr lang="en-US" dirty="0"/>
          </a:p>
          <a:p>
            <a:pPr marL="1371600" lvl="3" indent="0">
              <a:buNone/>
            </a:pPr>
            <a:endParaRPr lang="en-US" dirty="0"/>
          </a:p>
          <a:p>
            <a:pPr lvl="1"/>
            <a:r>
              <a:rPr lang="en-US" dirty="0"/>
              <a:t>Real-time PCR /quantitative </a:t>
            </a:r>
            <a:r>
              <a:rPr lang="en-US" dirty="0" err="1"/>
              <a:t>pcr</a:t>
            </a:r>
            <a:r>
              <a:rPr lang="en-US" dirty="0"/>
              <a:t> data has been nicely organized for you.  Please use the data for your group (remembering which wells belonged you your group and what went into each well).</a:t>
            </a:r>
          </a:p>
          <a:p>
            <a:pPr lvl="1"/>
            <a:endParaRPr lang="en-US" dirty="0"/>
          </a:p>
          <a:p>
            <a:pPr marL="457200" lvl="1" indent="0">
              <a:buNone/>
            </a:pPr>
            <a:r>
              <a:rPr lang="en-US" dirty="0"/>
              <a:t>You need to have you notebooks up to date by Monday, including this lab and data (Ct with average for triplicates) as well as the fluorescence curves).</a:t>
            </a:r>
          </a:p>
          <a:p>
            <a:pPr marL="457200" lvl="1" indent="0">
              <a:buNone/>
            </a:pPr>
            <a:r>
              <a:rPr lang="en-US" dirty="0"/>
              <a:t>You need to have a conclusion for this lab by Monday, although we will discuss more next Wednesday. </a:t>
            </a:r>
          </a:p>
        </p:txBody>
      </p:sp>
    </p:spTree>
    <p:extLst>
      <p:ext uri="{BB962C8B-B14F-4D97-AF65-F5344CB8AC3E}">
        <p14:creationId xmlns:p14="http://schemas.microsoft.com/office/powerpoint/2010/main" val="850029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CA74D-B684-4F49-A0E4-0E63E141D09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412ACC4-2F9D-9A43-83F2-76E81F817E81}"/>
              </a:ext>
            </a:extLst>
          </p:cNvPr>
          <p:cNvPicPr>
            <a:picLocks noGrp="1" noChangeAspect="1"/>
          </p:cNvPicPr>
          <p:nvPr>
            <p:ph idx="1"/>
          </p:nvPr>
        </p:nvPicPr>
        <p:blipFill>
          <a:blip r:embed="rId2"/>
          <a:stretch>
            <a:fillRect/>
          </a:stretch>
        </p:blipFill>
        <p:spPr>
          <a:xfrm>
            <a:off x="580572" y="914400"/>
            <a:ext cx="7919032" cy="5945481"/>
          </a:xfrm>
          <a:prstGeom prst="rect">
            <a:avLst/>
          </a:prstGeom>
        </p:spPr>
      </p:pic>
    </p:spTree>
    <p:extLst>
      <p:ext uri="{BB962C8B-B14F-4D97-AF65-F5344CB8AC3E}">
        <p14:creationId xmlns:p14="http://schemas.microsoft.com/office/powerpoint/2010/main" val="681164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1A62162F-C981-0547-8A47-067FD127DDF2}"/>
              </a:ext>
            </a:extLst>
          </p:cNvPr>
          <p:cNvSpPr>
            <a:spLocks noGrp="1"/>
          </p:cNvSpPr>
          <p:nvPr>
            <p:ph type="title"/>
          </p:nvPr>
        </p:nvSpPr>
        <p:spPr/>
        <p:txBody>
          <a:bodyPr/>
          <a:lstStyle/>
          <a:p>
            <a:endParaRPr lang="en-US" altLang="en-US"/>
          </a:p>
        </p:txBody>
      </p:sp>
      <p:sp>
        <p:nvSpPr>
          <p:cNvPr id="41986" name="Content Placeholder 2">
            <a:extLst>
              <a:ext uri="{FF2B5EF4-FFF2-40B4-BE49-F238E27FC236}">
                <a16:creationId xmlns:a16="http://schemas.microsoft.com/office/drawing/2014/main" id="{8644E137-197D-1F45-B0C8-FF25B3A99193}"/>
              </a:ext>
            </a:extLst>
          </p:cNvPr>
          <p:cNvSpPr>
            <a:spLocks noGrp="1"/>
          </p:cNvSpPr>
          <p:nvPr>
            <p:ph idx="1"/>
          </p:nvPr>
        </p:nvSpPr>
        <p:spPr/>
        <p:txBody>
          <a:bodyPr/>
          <a:lstStyle/>
          <a:p>
            <a:r>
              <a:rPr lang="en-US" altLang="en-US"/>
              <a:t>Recall, both rRNA and tRNA work to translate the mRNA.  </a:t>
            </a:r>
          </a:p>
        </p:txBody>
      </p:sp>
    </p:spTree>
    <p:extLst>
      <p:ext uri="{BB962C8B-B14F-4D97-AF65-F5344CB8AC3E}">
        <p14:creationId xmlns:p14="http://schemas.microsoft.com/office/powerpoint/2010/main" val="2520843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5494" name="Text Box 6">
            <a:extLst>
              <a:ext uri="{FF2B5EF4-FFF2-40B4-BE49-F238E27FC236}">
                <a16:creationId xmlns:a16="http://schemas.microsoft.com/office/drawing/2014/main" id="{955370A2-DDD9-0D4A-89E2-C4DD1165DA14}"/>
              </a:ext>
            </a:extLst>
          </p:cNvPr>
          <p:cNvSpPr txBox="1">
            <a:spLocks noChangeArrowheads="1"/>
          </p:cNvSpPr>
          <p:nvPr/>
        </p:nvSpPr>
        <p:spPr bwMode="auto">
          <a:xfrm>
            <a:off x="6167438" y="6488113"/>
            <a:ext cx="2971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15.3</a:t>
            </a:r>
          </a:p>
        </p:txBody>
      </p:sp>
      <p:pic>
        <p:nvPicPr>
          <p:cNvPr id="43010" name="Picture 7" descr="15_03Figure-L.jpg                                              000B3C7CServDisk_03                    BC176368:">
            <a:extLst>
              <a:ext uri="{FF2B5EF4-FFF2-40B4-BE49-F238E27FC236}">
                <a16:creationId xmlns:a16="http://schemas.microsoft.com/office/drawing/2014/main" id="{3871CE35-0CBA-E94C-A4BD-6BCEFBA4C7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16"/>
          <a:stretch>
            <a:fillRect/>
          </a:stretch>
        </p:blipFill>
        <p:spPr bwMode="auto">
          <a:xfrm>
            <a:off x="2171700" y="230188"/>
            <a:ext cx="4800600" cy="609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Box 1">
            <a:extLst>
              <a:ext uri="{FF2B5EF4-FFF2-40B4-BE49-F238E27FC236}">
                <a16:creationId xmlns:a16="http://schemas.microsoft.com/office/drawing/2014/main" id="{029C053A-E136-654A-85E8-94568BC87EF5}"/>
              </a:ext>
            </a:extLst>
          </p:cNvPr>
          <p:cNvSpPr txBox="1">
            <a:spLocks noChangeArrowheads="1"/>
          </p:cNvSpPr>
          <p:nvPr/>
        </p:nvSpPr>
        <p:spPr bwMode="auto">
          <a:xfrm>
            <a:off x="376238" y="1096963"/>
            <a:ext cx="3244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4800"/>
              <a:t>tRNA</a:t>
            </a:r>
          </a:p>
        </p:txBody>
      </p:sp>
    </p:spTree>
    <p:extLst>
      <p:ext uri="{BB962C8B-B14F-4D97-AF65-F5344CB8AC3E}">
        <p14:creationId xmlns:p14="http://schemas.microsoft.com/office/powerpoint/2010/main" val="1526849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3446" name="Text Box 6">
            <a:extLst>
              <a:ext uri="{FF2B5EF4-FFF2-40B4-BE49-F238E27FC236}">
                <a16:creationId xmlns:a16="http://schemas.microsoft.com/office/drawing/2014/main" id="{656B0179-F68E-584E-B467-A60045411BB4}"/>
              </a:ext>
            </a:extLst>
          </p:cNvPr>
          <p:cNvSpPr txBox="1">
            <a:spLocks noChangeArrowheads="1"/>
          </p:cNvSpPr>
          <p:nvPr/>
        </p:nvSpPr>
        <p:spPr bwMode="auto">
          <a:xfrm>
            <a:off x="6167438" y="6488113"/>
            <a:ext cx="2971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15.2</a:t>
            </a:r>
          </a:p>
        </p:txBody>
      </p:sp>
      <p:pic>
        <p:nvPicPr>
          <p:cNvPr id="45058" name="Picture 7" descr="15_02Figure-L.jpg                                              000B3C7CServDisk_03                    BC176368:">
            <a:extLst>
              <a:ext uri="{FF2B5EF4-FFF2-40B4-BE49-F238E27FC236}">
                <a16:creationId xmlns:a16="http://schemas.microsoft.com/office/drawing/2014/main" id="{78495632-85A2-AB4A-A437-CA8590D812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137"/>
          <a:stretch>
            <a:fillRect/>
          </a:stretch>
        </p:blipFill>
        <p:spPr bwMode="auto">
          <a:xfrm>
            <a:off x="300038" y="647700"/>
            <a:ext cx="854392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Box 1">
            <a:extLst>
              <a:ext uri="{FF2B5EF4-FFF2-40B4-BE49-F238E27FC236}">
                <a16:creationId xmlns:a16="http://schemas.microsoft.com/office/drawing/2014/main" id="{29C0F534-2024-D243-BC84-A36D110F4ACB}"/>
              </a:ext>
            </a:extLst>
          </p:cNvPr>
          <p:cNvSpPr txBox="1">
            <a:spLocks noChangeArrowheads="1"/>
          </p:cNvSpPr>
          <p:nvPr/>
        </p:nvSpPr>
        <p:spPr bwMode="auto">
          <a:xfrm>
            <a:off x="595313" y="58738"/>
            <a:ext cx="8543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4000"/>
              <a:t>tRNA has some unusual bases in it.</a:t>
            </a:r>
          </a:p>
        </p:txBody>
      </p:sp>
    </p:spTree>
    <p:extLst>
      <p:ext uri="{BB962C8B-B14F-4D97-AF65-F5344CB8AC3E}">
        <p14:creationId xmlns:p14="http://schemas.microsoft.com/office/powerpoint/2010/main" val="2573339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7542" name="Text Box 6">
            <a:extLst>
              <a:ext uri="{FF2B5EF4-FFF2-40B4-BE49-F238E27FC236}">
                <a16:creationId xmlns:a16="http://schemas.microsoft.com/office/drawing/2014/main" id="{8D9473C6-926B-0E43-B151-777CEC331453}"/>
              </a:ext>
            </a:extLst>
          </p:cNvPr>
          <p:cNvSpPr txBox="1">
            <a:spLocks noChangeArrowheads="1"/>
          </p:cNvSpPr>
          <p:nvPr/>
        </p:nvSpPr>
        <p:spPr bwMode="auto">
          <a:xfrm>
            <a:off x="6167438" y="6488113"/>
            <a:ext cx="2971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15.4</a:t>
            </a:r>
          </a:p>
        </p:txBody>
      </p:sp>
      <p:pic>
        <p:nvPicPr>
          <p:cNvPr id="47106" name="Picture 7" descr="15_04Figure-L.jpg                                              000B3C7CServDisk_03                    BC176368:">
            <a:extLst>
              <a:ext uri="{FF2B5EF4-FFF2-40B4-BE49-F238E27FC236}">
                <a16:creationId xmlns:a16="http://schemas.microsoft.com/office/drawing/2014/main" id="{F525081D-B5CD-AD44-A7D7-0647F01151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16"/>
          <a:stretch>
            <a:fillRect/>
          </a:stretch>
        </p:blipFill>
        <p:spPr bwMode="auto">
          <a:xfrm>
            <a:off x="1600200" y="230188"/>
            <a:ext cx="5942013" cy="609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7559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4F4971B0-C3F4-2848-9E60-5739462949B1}"/>
              </a:ext>
            </a:extLst>
          </p:cNvPr>
          <p:cNvSpPr>
            <a:spLocks noGrp="1"/>
          </p:cNvSpPr>
          <p:nvPr>
            <p:ph type="title"/>
          </p:nvPr>
        </p:nvSpPr>
        <p:spPr/>
        <p:txBody>
          <a:bodyPr/>
          <a:lstStyle/>
          <a:p>
            <a:endParaRPr lang="en-US" altLang="en-US"/>
          </a:p>
        </p:txBody>
      </p:sp>
      <p:sp>
        <p:nvSpPr>
          <p:cNvPr id="49154" name="Content Placeholder 2">
            <a:extLst>
              <a:ext uri="{FF2B5EF4-FFF2-40B4-BE49-F238E27FC236}">
                <a16:creationId xmlns:a16="http://schemas.microsoft.com/office/drawing/2014/main" id="{664ED326-40C4-7649-897B-BA5FC480BF35}"/>
              </a:ext>
            </a:extLst>
          </p:cNvPr>
          <p:cNvSpPr>
            <a:spLocks noGrp="1"/>
          </p:cNvSpPr>
          <p:nvPr>
            <p:ph idx="1"/>
          </p:nvPr>
        </p:nvSpPr>
        <p:spPr/>
        <p:txBody>
          <a:bodyPr/>
          <a:lstStyle/>
          <a:p>
            <a:r>
              <a:rPr lang="en-US" altLang="en-US"/>
              <a:t>tRNA is transcribed from DNA (tRNA genes)</a:t>
            </a:r>
          </a:p>
          <a:p>
            <a:endParaRPr lang="en-US" altLang="en-US"/>
          </a:p>
          <a:p>
            <a:r>
              <a:rPr lang="en-US" altLang="en-US"/>
              <a:t>Like all RNAs, it is entirely nucleic acid.  Only after an enzymatic reaction will a tRNA have an amino acid attached to it.</a:t>
            </a:r>
          </a:p>
          <a:p>
            <a:pPr lvl="1"/>
            <a:r>
              <a:rPr lang="en-US" altLang="en-US"/>
              <a:t>tRNAs covalently linked to amino acids are called </a:t>
            </a:r>
            <a:r>
              <a:rPr lang="en-US" altLang="en-US" b="1" i="1"/>
              <a:t>charged</a:t>
            </a:r>
            <a:r>
              <a:rPr lang="en-US" altLang="en-US"/>
              <a:t> tRNAs.</a:t>
            </a:r>
          </a:p>
        </p:txBody>
      </p:sp>
    </p:spTree>
    <p:extLst>
      <p:ext uri="{BB962C8B-B14F-4D97-AF65-F5344CB8AC3E}">
        <p14:creationId xmlns:p14="http://schemas.microsoft.com/office/powerpoint/2010/main" val="2538000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0614" name="Text Box 6">
            <a:extLst>
              <a:ext uri="{FF2B5EF4-FFF2-40B4-BE49-F238E27FC236}">
                <a16:creationId xmlns:a16="http://schemas.microsoft.com/office/drawing/2014/main" id="{163D211F-8D04-4D4C-A361-379020E849A5}"/>
              </a:ext>
            </a:extLst>
          </p:cNvPr>
          <p:cNvSpPr txBox="1">
            <a:spLocks noChangeArrowheads="1"/>
          </p:cNvSpPr>
          <p:nvPr/>
        </p:nvSpPr>
        <p:spPr bwMode="auto">
          <a:xfrm>
            <a:off x="6167438" y="6488113"/>
            <a:ext cx="2971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15.5</a:t>
            </a:r>
          </a:p>
        </p:txBody>
      </p:sp>
      <p:pic>
        <p:nvPicPr>
          <p:cNvPr id="50178" name="Picture 7" descr="15_05Figure-L.jpg                                              000B3C7CServDisk_03                    BC176368:">
            <a:extLst>
              <a:ext uri="{FF2B5EF4-FFF2-40B4-BE49-F238E27FC236}">
                <a16:creationId xmlns:a16="http://schemas.microsoft.com/office/drawing/2014/main" id="{520C1F13-424D-AE49-863A-AADAA4B3D3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16"/>
          <a:stretch>
            <a:fillRect/>
          </a:stretch>
        </p:blipFill>
        <p:spPr bwMode="auto">
          <a:xfrm>
            <a:off x="2230438" y="230188"/>
            <a:ext cx="4683125" cy="609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Box 1">
            <a:extLst>
              <a:ext uri="{FF2B5EF4-FFF2-40B4-BE49-F238E27FC236}">
                <a16:creationId xmlns:a16="http://schemas.microsoft.com/office/drawing/2014/main" id="{EBBD0DE0-9A9D-0646-BC6E-8B5065CA60C2}"/>
              </a:ext>
            </a:extLst>
          </p:cNvPr>
          <p:cNvSpPr txBox="1">
            <a:spLocks noChangeArrowheads="1"/>
          </p:cNvSpPr>
          <p:nvPr/>
        </p:nvSpPr>
        <p:spPr bwMode="auto">
          <a:xfrm>
            <a:off x="439738" y="752475"/>
            <a:ext cx="20526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a:t>tRNA charging uses a  specific</a:t>
            </a:r>
          </a:p>
          <a:p>
            <a:pPr eaLnBrk="1" hangingPunct="1"/>
            <a:r>
              <a:rPr lang="en-US" altLang="en-US"/>
              <a:t>type of enzyme.</a:t>
            </a:r>
          </a:p>
        </p:txBody>
      </p:sp>
      <p:sp>
        <p:nvSpPr>
          <p:cNvPr id="50180" name="TextBox 4">
            <a:extLst>
              <a:ext uri="{FF2B5EF4-FFF2-40B4-BE49-F238E27FC236}">
                <a16:creationId xmlns:a16="http://schemas.microsoft.com/office/drawing/2014/main" id="{78A71E42-4452-7A46-B41D-F0AA3C3D8AD0}"/>
              </a:ext>
            </a:extLst>
          </p:cNvPr>
          <p:cNvSpPr txBox="1">
            <a:spLocks noChangeArrowheads="1"/>
          </p:cNvSpPr>
          <p:nvPr/>
        </p:nvSpPr>
        <p:spPr bwMode="auto">
          <a:xfrm>
            <a:off x="6913563" y="752475"/>
            <a:ext cx="2054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a:t>tRNA charging requires energy (ATP)</a:t>
            </a:r>
          </a:p>
        </p:txBody>
      </p:sp>
    </p:spTree>
    <p:extLst>
      <p:ext uri="{BB962C8B-B14F-4D97-AF65-F5344CB8AC3E}">
        <p14:creationId xmlns:p14="http://schemas.microsoft.com/office/powerpoint/2010/main" val="719655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88449861-BB02-734F-9773-A9FED4DDA79D}"/>
              </a:ext>
            </a:extLst>
          </p:cNvPr>
          <p:cNvSpPr>
            <a:spLocks noGrp="1"/>
          </p:cNvSpPr>
          <p:nvPr>
            <p:ph type="title"/>
          </p:nvPr>
        </p:nvSpPr>
        <p:spPr/>
        <p:txBody>
          <a:bodyPr/>
          <a:lstStyle/>
          <a:p>
            <a:endParaRPr lang="en-US" altLang="en-US"/>
          </a:p>
        </p:txBody>
      </p:sp>
      <p:sp>
        <p:nvSpPr>
          <p:cNvPr id="52226" name="Content Placeholder 2">
            <a:extLst>
              <a:ext uri="{FF2B5EF4-FFF2-40B4-BE49-F238E27FC236}">
                <a16:creationId xmlns:a16="http://schemas.microsoft.com/office/drawing/2014/main" id="{36AE7D61-4E2D-9B43-86EB-D5F43455107A}"/>
              </a:ext>
            </a:extLst>
          </p:cNvPr>
          <p:cNvSpPr>
            <a:spLocks noGrp="1"/>
          </p:cNvSpPr>
          <p:nvPr>
            <p:ph idx="1"/>
          </p:nvPr>
        </p:nvSpPr>
        <p:spPr/>
        <p:txBody>
          <a:bodyPr>
            <a:normAutofit lnSpcReduction="10000"/>
          </a:bodyPr>
          <a:lstStyle/>
          <a:p>
            <a:r>
              <a:rPr lang="en-US" altLang="en-US"/>
              <a:t>If you think about it, each amino acid must somehow match to a particular sequence in the tRNA---the anticodon.  So the enzyme that links AA to tRNA must bring them together—both must fit in the enzymes active site. </a:t>
            </a:r>
          </a:p>
          <a:p>
            <a:r>
              <a:rPr lang="en-US" altLang="en-US"/>
              <a:t>There appear to be 20 different aminoacyl tRNA synthetases---one for each of the 20 amino acids. But somehow, one amino acid can be linked to more than one tRNA.</a:t>
            </a:r>
          </a:p>
          <a:p>
            <a:endParaRPr lang="en-US" altLang="en-US"/>
          </a:p>
          <a:p>
            <a:endParaRPr lang="en-US" altLang="en-US"/>
          </a:p>
        </p:txBody>
      </p:sp>
    </p:spTree>
    <p:extLst>
      <p:ext uri="{BB962C8B-B14F-4D97-AF65-F5344CB8AC3E}">
        <p14:creationId xmlns:p14="http://schemas.microsoft.com/office/powerpoint/2010/main" val="2585918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32097124-CED7-3245-BF10-E649F2CCD343}"/>
              </a:ext>
            </a:extLst>
          </p:cNvPr>
          <p:cNvSpPr>
            <a:spLocks noGrp="1"/>
          </p:cNvSpPr>
          <p:nvPr>
            <p:ph type="title"/>
          </p:nvPr>
        </p:nvSpPr>
        <p:spPr/>
        <p:txBody>
          <a:bodyPr/>
          <a:lstStyle/>
          <a:p>
            <a:endParaRPr lang="en-US" altLang="en-US"/>
          </a:p>
        </p:txBody>
      </p:sp>
      <p:sp>
        <p:nvSpPr>
          <p:cNvPr id="53250" name="Content Placeholder 2">
            <a:extLst>
              <a:ext uri="{FF2B5EF4-FFF2-40B4-BE49-F238E27FC236}">
                <a16:creationId xmlns:a16="http://schemas.microsoft.com/office/drawing/2014/main" id="{1E7230F1-734D-5E4F-AE19-1E72E662453D}"/>
              </a:ext>
            </a:extLst>
          </p:cNvPr>
          <p:cNvSpPr>
            <a:spLocks noGrp="1"/>
          </p:cNvSpPr>
          <p:nvPr>
            <p:ph idx="1"/>
          </p:nvPr>
        </p:nvSpPr>
        <p:spPr/>
        <p:txBody>
          <a:bodyPr/>
          <a:lstStyle/>
          <a:p>
            <a:r>
              <a:rPr lang="en-US" altLang="en-US"/>
              <a:t>Be sure to practice matching mRNA to tRNA according to the genetic code.  (The table contains the mRNA sequence---codons, NOT tRNA sequence. )  </a:t>
            </a:r>
          </a:p>
          <a:p>
            <a:endParaRPr lang="en-US" altLang="en-US"/>
          </a:p>
          <a:p>
            <a:r>
              <a:rPr lang="en-US" altLang="en-US"/>
              <a:t>You should be able to predict the anticodon of the tRNAs that bind to each codon.  Be careful to keep track of orientation (5’-3’)</a:t>
            </a:r>
          </a:p>
        </p:txBody>
      </p:sp>
    </p:spTree>
    <p:extLst>
      <p:ext uri="{BB962C8B-B14F-4D97-AF65-F5344CB8AC3E}">
        <p14:creationId xmlns:p14="http://schemas.microsoft.com/office/powerpoint/2010/main" val="744452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5">
            <a:extLst>
              <a:ext uri="{FF2B5EF4-FFF2-40B4-BE49-F238E27FC236}">
                <a16:creationId xmlns:a16="http://schemas.microsoft.com/office/drawing/2014/main" id="{93E59AEC-F817-674A-AB0A-D700B2918B00}"/>
              </a:ext>
            </a:extLst>
          </p:cNvPr>
          <p:cNvSpPr>
            <a:spLocks noGrp="1" noChangeArrowheads="1"/>
          </p:cNvSpPr>
          <p:nvPr>
            <p:ph type="body" idx="1"/>
          </p:nvPr>
        </p:nvSpPr>
        <p:spPr/>
        <p:txBody>
          <a:bodyPr/>
          <a:lstStyle/>
          <a:p>
            <a:pPr marL="914400" indent="-914400"/>
            <a:r>
              <a:rPr lang="en-US" altLang="en-US" dirty="0">
                <a:solidFill>
                  <a:srgbClr val="D43D2B"/>
                </a:solidFill>
              </a:rPr>
              <a:t>15.2</a:t>
            </a:r>
            <a:r>
              <a:rPr lang="en-US" altLang="en-US" dirty="0"/>
              <a:t>	Translation of mRNA Can Be Divided into Three Steps </a:t>
            </a:r>
          </a:p>
          <a:p>
            <a:pPr marL="914400" indent="-914400"/>
            <a:endParaRPr lang="en-US" altLang="en-US" dirty="0"/>
          </a:p>
          <a:p>
            <a:pPr marL="914400" indent="-914400"/>
            <a:r>
              <a:rPr lang="en-US" altLang="en-US" sz="4400" dirty="0">
                <a:solidFill>
                  <a:srgbClr val="D43D2B"/>
                </a:solidFill>
              </a:rPr>
              <a:t>Initiation</a:t>
            </a:r>
          </a:p>
          <a:p>
            <a:pPr marL="914400" indent="-914400"/>
            <a:r>
              <a:rPr lang="en-US" altLang="en-US" sz="4400" dirty="0">
                <a:solidFill>
                  <a:srgbClr val="D43D2B"/>
                </a:solidFill>
              </a:rPr>
              <a:t>Elongation</a:t>
            </a:r>
          </a:p>
          <a:p>
            <a:pPr marL="914400" indent="-914400"/>
            <a:r>
              <a:rPr lang="en-US" altLang="en-US" sz="4400" dirty="0">
                <a:solidFill>
                  <a:srgbClr val="D43D2B"/>
                </a:solidFill>
              </a:rPr>
              <a:t>Termination</a:t>
            </a:r>
            <a:endParaRPr lang="en-US" altLang="en-US" sz="4400" dirty="0"/>
          </a:p>
        </p:txBody>
      </p:sp>
    </p:spTree>
    <p:extLst>
      <p:ext uri="{BB962C8B-B14F-4D97-AF65-F5344CB8AC3E}">
        <p14:creationId xmlns:p14="http://schemas.microsoft.com/office/powerpoint/2010/main" val="1419095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9600E-9B48-B84F-9380-5B60C3778C7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C0C1C46-F7B3-684C-B94B-2C7132622348}"/>
              </a:ext>
            </a:extLst>
          </p:cNvPr>
          <p:cNvSpPr>
            <a:spLocks noGrp="1"/>
          </p:cNvSpPr>
          <p:nvPr>
            <p:ph idx="1"/>
          </p:nvPr>
        </p:nvSpPr>
        <p:spPr/>
        <p:txBody>
          <a:bodyPr>
            <a:normAutofit lnSpcReduction="10000"/>
          </a:bodyPr>
          <a:lstStyle/>
          <a:p>
            <a:r>
              <a:rPr lang="en-US" dirty="0"/>
              <a:t>Again---Please don’t treat the lab notebooks as something you “fill in” when they are collected for grades.  You need to come to lab prepared---with good understanding of previous and current lab. </a:t>
            </a:r>
          </a:p>
          <a:p>
            <a:r>
              <a:rPr lang="en-US" dirty="0"/>
              <a:t>We have built upon previous labs nearly every time we’ve met this semester, but have not really been able to quickly call on details of previous labs. </a:t>
            </a:r>
          </a:p>
        </p:txBody>
      </p:sp>
    </p:spTree>
    <p:extLst>
      <p:ext uri="{BB962C8B-B14F-4D97-AF65-F5344CB8AC3E}">
        <p14:creationId xmlns:p14="http://schemas.microsoft.com/office/powerpoint/2010/main" val="818418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26" name="Text Box 6">
            <a:extLst>
              <a:ext uri="{FF2B5EF4-FFF2-40B4-BE49-F238E27FC236}">
                <a16:creationId xmlns:a16="http://schemas.microsoft.com/office/drawing/2014/main" id="{6FC08FB4-2C8E-014F-BBDA-6385F1E926F4}"/>
              </a:ext>
            </a:extLst>
          </p:cNvPr>
          <p:cNvSpPr txBox="1">
            <a:spLocks noChangeArrowheads="1"/>
          </p:cNvSpPr>
          <p:nvPr/>
        </p:nvSpPr>
        <p:spPr bwMode="auto">
          <a:xfrm>
            <a:off x="6167438" y="6488113"/>
            <a:ext cx="2971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Table 15.1</a:t>
            </a:r>
          </a:p>
        </p:txBody>
      </p:sp>
      <p:pic>
        <p:nvPicPr>
          <p:cNvPr id="56322" name="Picture 8" descr="15_01Table-L.jpg                                               000B3C7CServDisk_03                    BC176368:">
            <a:extLst>
              <a:ext uri="{FF2B5EF4-FFF2-40B4-BE49-F238E27FC236}">
                <a16:creationId xmlns:a16="http://schemas.microsoft.com/office/drawing/2014/main" id="{EC7A9C43-89E7-454D-861F-FAA65A1EF5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0736"/>
          <a:stretch>
            <a:fillRect/>
          </a:stretch>
        </p:blipFill>
        <p:spPr bwMode="auto">
          <a:xfrm>
            <a:off x="-41888" y="2975429"/>
            <a:ext cx="8914426" cy="2891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Box 1">
            <a:extLst>
              <a:ext uri="{FF2B5EF4-FFF2-40B4-BE49-F238E27FC236}">
                <a16:creationId xmlns:a16="http://schemas.microsoft.com/office/drawing/2014/main" id="{A05129EE-927A-5247-A764-07EDCB6046A9}"/>
              </a:ext>
            </a:extLst>
          </p:cNvPr>
          <p:cNvSpPr txBox="1">
            <a:spLocks noChangeArrowheads="1"/>
          </p:cNvSpPr>
          <p:nvPr/>
        </p:nvSpPr>
        <p:spPr bwMode="auto">
          <a:xfrm>
            <a:off x="715963" y="593725"/>
            <a:ext cx="77692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3200"/>
              <a:t>Translation, like transcription, requires accessory proteins to assist at each step.</a:t>
            </a:r>
          </a:p>
        </p:txBody>
      </p:sp>
    </p:spTree>
    <p:extLst>
      <p:ext uri="{BB962C8B-B14F-4D97-AF65-F5344CB8AC3E}">
        <p14:creationId xmlns:p14="http://schemas.microsoft.com/office/powerpoint/2010/main" val="3122412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3686" name="Text Box 6">
            <a:extLst>
              <a:ext uri="{FF2B5EF4-FFF2-40B4-BE49-F238E27FC236}">
                <a16:creationId xmlns:a16="http://schemas.microsoft.com/office/drawing/2014/main" id="{15B4D628-F21D-294E-AB2E-5CEDC843C7BC}"/>
              </a:ext>
            </a:extLst>
          </p:cNvPr>
          <p:cNvSpPr txBox="1">
            <a:spLocks noChangeArrowheads="1"/>
          </p:cNvSpPr>
          <p:nvPr/>
        </p:nvSpPr>
        <p:spPr bwMode="auto">
          <a:xfrm>
            <a:off x="6167438" y="6488113"/>
            <a:ext cx="2971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15.6</a:t>
            </a:r>
          </a:p>
        </p:txBody>
      </p:sp>
      <p:pic>
        <p:nvPicPr>
          <p:cNvPr id="58370" name="Picture 8" descr="Becker_JPEG_ch01_Bui#2CEE51.jpg                                0005D108G5_01                          BF68DF32:">
            <a:extLst>
              <a:ext uri="{FF2B5EF4-FFF2-40B4-BE49-F238E27FC236}">
                <a16:creationId xmlns:a16="http://schemas.microsoft.com/office/drawing/2014/main" id="{3B5E914F-9102-7F4F-A725-AA281CB5E3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76275"/>
            <a:ext cx="8836025"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659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06" name="Text Box 6">
            <a:extLst>
              <a:ext uri="{FF2B5EF4-FFF2-40B4-BE49-F238E27FC236}">
                <a16:creationId xmlns:a16="http://schemas.microsoft.com/office/drawing/2014/main" id="{718264DE-E940-C74E-9398-8D72E2ECF6D0}"/>
              </a:ext>
            </a:extLst>
          </p:cNvPr>
          <p:cNvSpPr txBox="1">
            <a:spLocks noChangeArrowheads="1"/>
          </p:cNvSpPr>
          <p:nvPr/>
        </p:nvSpPr>
        <p:spPr bwMode="auto">
          <a:xfrm>
            <a:off x="6167438" y="6488113"/>
            <a:ext cx="2971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15.7</a:t>
            </a:r>
          </a:p>
        </p:txBody>
      </p:sp>
      <p:pic>
        <p:nvPicPr>
          <p:cNvPr id="62466" name="Picture 7" descr="15_07Figure-L.jpg                                              000B3C7CServDisk_03                    BC176368:">
            <a:extLst>
              <a:ext uri="{FF2B5EF4-FFF2-40B4-BE49-F238E27FC236}">
                <a16:creationId xmlns:a16="http://schemas.microsoft.com/office/drawing/2014/main" id="{366EA24A-618D-9E45-A0C8-A15B1F0DD4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571"/>
          <a:stretch>
            <a:fillRect/>
          </a:stretch>
        </p:blipFill>
        <p:spPr bwMode="auto">
          <a:xfrm>
            <a:off x="1509487" y="241527"/>
            <a:ext cx="5781902" cy="6563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673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04F4C-4826-3446-AB49-202CE690A8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4402CFE-8510-874D-ABC2-A2E353B930F9}"/>
              </a:ext>
            </a:extLst>
          </p:cNvPr>
          <p:cNvSpPr>
            <a:spLocks noGrp="1"/>
          </p:cNvSpPr>
          <p:nvPr>
            <p:ph idx="1"/>
          </p:nvPr>
        </p:nvSpPr>
        <p:spPr/>
        <p:txBody>
          <a:bodyPr/>
          <a:lstStyle/>
          <a:p>
            <a:r>
              <a:rPr lang="en-US" dirty="0"/>
              <a:t>During elongation each new amino acid is linked to the growing protein chain by a covalent </a:t>
            </a:r>
            <a:r>
              <a:rPr lang="en-US" b="1" i="1" dirty="0"/>
              <a:t>peptide bond. </a:t>
            </a:r>
            <a:r>
              <a:rPr lang="en-US" dirty="0"/>
              <a:t>The peptide bond is actually catalyzed by RNA components of the ribosome!  Additional evidence for ribozyme activity.</a:t>
            </a:r>
          </a:p>
          <a:p>
            <a:endParaRPr lang="en-US" b="1" i="1" dirty="0"/>
          </a:p>
          <a:p>
            <a:endParaRPr lang="en-US" b="1" i="1" dirty="0"/>
          </a:p>
        </p:txBody>
      </p:sp>
    </p:spTree>
    <p:extLst>
      <p:ext uri="{BB962C8B-B14F-4D97-AF65-F5344CB8AC3E}">
        <p14:creationId xmlns:p14="http://schemas.microsoft.com/office/powerpoint/2010/main" val="2339658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B49FC-3258-4242-A8AB-2592BD7FE1E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8CF78587-B034-5A4F-8D8C-2BD8D366DA9F}"/>
              </a:ext>
            </a:extLst>
          </p:cNvPr>
          <p:cNvPicPr>
            <a:picLocks noGrp="1" noChangeAspect="1"/>
          </p:cNvPicPr>
          <p:nvPr>
            <p:ph idx="1"/>
          </p:nvPr>
        </p:nvPicPr>
        <p:blipFill>
          <a:blip r:embed="rId2"/>
          <a:stretch>
            <a:fillRect/>
          </a:stretch>
        </p:blipFill>
        <p:spPr>
          <a:xfrm>
            <a:off x="1641729" y="1600200"/>
            <a:ext cx="5860541" cy="4525963"/>
          </a:xfrm>
          <a:prstGeom prst="rect">
            <a:avLst/>
          </a:prstGeom>
        </p:spPr>
      </p:pic>
    </p:spTree>
    <p:extLst>
      <p:ext uri="{BB962C8B-B14F-4D97-AF65-F5344CB8AC3E}">
        <p14:creationId xmlns:p14="http://schemas.microsoft.com/office/powerpoint/2010/main" val="3581108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1878" name="Text Box 6">
            <a:extLst>
              <a:ext uri="{FF2B5EF4-FFF2-40B4-BE49-F238E27FC236}">
                <a16:creationId xmlns:a16="http://schemas.microsoft.com/office/drawing/2014/main" id="{7876722C-C7BB-4C4D-AFA8-2667FB05458F}"/>
              </a:ext>
            </a:extLst>
          </p:cNvPr>
          <p:cNvSpPr txBox="1">
            <a:spLocks noChangeArrowheads="1"/>
          </p:cNvSpPr>
          <p:nvPr/>
        </p:nvSpPr>
        <p:spPr bwMode="auto">
          <a:xfrm>
            <a:off x="6167438" y="6488113"/>
            <a:ext cx="2971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15.8</a:t>
            </a:r>
          </a:p>
        </p:txBody>
      </p:sp>
      <p:pic>
        <p:nvPicPr>
          <p:cNvPr id="65538" name="Picture 8" descr="15_08Figure-L.jpg                                              000B3C7CServDisk_03                    BC176368:">
            <a:extLst>
              <a:ext uri="{FF2B5EF4-FFF2-40B4-BE49-F238E27FC236}">
                <a16:creationId xmlns:a16="http://schemas.microsoft.com/office/drawing/2014/main" id="{0D4E8940-600E-6340-B2A4-36FF18F656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16"/>
          <a:stretch>
            <a:fillRect/>
          </a:stretch>
        </p:blipFill>
        <p:spPr bwMode="auto">
          <a:xfrm>
            <a:off x="2509838" y="230188"/>
            <a:ext cx="4124325" cy="609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0851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6D84B1E2-6E86-DA43-868C-9C92AA652FCB}"/>
              </a:ext>
            </a:extLst>
          </p:cNvPr>
          <p:cNvSpPr>
            <a:spLocks noGrp="1"/>
          </p:cNvSpPr>
          <p:nvPr>
            <p:ph type="title"/>
          </p:nvPr>
        </p:nvSpPr>
        <p:spPr/>
        <p:txBody>
          <a:bodyPr/>
          <a:lstStyle/>
          <a:p>
            <a:endParaRPr lang="en-US" altLang="en-US"/>
          </a:p>
        </p:txBody>
      </p:sp>
      <p:sp>
        <p:nvSpPr>
          <p:cNvPr id="67586" name="Content Placeholder 2">
            <a:extLst>
              <a:ext uri="{FF2B5EF4-FFF2-40B4-BE49-F238E27FC236}">
                <a16:creationId xmlns:a16="http://schemas.microsoft.com/office/drawing/2014/main" id="{7979035E-11BE-8348-BA81-E4F57593A77C}"/>
              </a:ext>
            </a:extLst>
          </p:cNvPr>
          <p:cNvSpPr>
            <a:spLocks noGrp="1"/>
          </p:cNvSpPr>
          <p:nvPr>
            <p:ph idx="1"/>
          </p:nvPr>
        </p:nvSpPr>
        <p:spPr/>
        <p:txBody>
          <a:bodyPr/>
          <a:lstStyle/>
          <a:p>
            <a:r>
              <a:rPr lang="en-US" altLang="en-US"/>
              <a:t>Just as each gene is transcribed many times, to produce many copies of mRNA from it, so too---each mRNA can be translated several times.  </a:t>
            </a:r>
          </a:p>
          <a:p>
            <a:r>
              <a:rPr lang="en-US" altLang="en-US"/>
              <a:t>Translation can be initiated before termination of a previously initiated mRNA---ribosomes sort of jump on at a start codon as soon as it is unoccupied. </a:t>
            </a:r>
          </a:p>
        </p:txBody>
      </p:sp>
    </p:spTree>
    <p:extLst>
      <p:ext uri="{BB962C8B-B14F-4D97-AF65-F5344CB8AC3E}">
        <p14:creationId xmlns:p14="http://schemas.microsoft.com/office/powerpoint/2010/main" val="116660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4950" name="Text Box 6">
            <a:extLst>
              <a:ext uri="{FF2B5EF4-FFF2-40B4-BE49-F238E27FC236}">
                <a16:creationId xmlns:a16="http://schemas.microsoft.com/office/drawing/2014/main" id="{3BAF2CD9-1DAE-D042-A3BF-0890867B01C0}"/>
              </a:ext>
            </a:extLst>
          </p:cNvPr>
          <p:cNvSpPr txBox="1">
            <a:spLocks noChangeArrowheads="1"/>
          </p:cNvSpPr>
          <p:nvPr/>
        </p:nvSpPr>
        <p:spPr bwMode="auto">
          <a:xfrm>
            <a:off x="6167438" y="6488113"/>
            <a:ext cx="2971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15.9</a:t>
            </a:r>
          </a:p>
        </p:txBody>
      </p:sp>
      <p:pic>
        <p:nvPicPr>
          <p:cNvPr id="68610" name="Picture 7" descr="15_09Figure0-L.jpg                                             000B3C7CServDisk_03                    BC176368:">
            <a:extLst>
              <a:ext uri="{FF2B5EF4-FFF2-40B4-BE49-F238E27FC236}">
                <a16:creationId xmlns:a16="http://schemas.microsoft.com/office/drawing/2014/main" id="{F5806E17-7A94-454C-AD0D-6A2CB2D0F0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478"/>
          <a:stretch>
            <a:fillRect/>
          </a:stretch>
        </p:blipFill>
        <p:spPr bwMode="auto">
          <a:xfrm>
            <a:off x="300038" y="1593850"/>
            <a:ext cx="8543925"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0088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6998" name="Text Box 6">
            <a:extLst>
              <a:ext uri="{FF2B5EF4-FFF2-40B4-BE49-F238E27FC236}">
                <a16:creationId xmlns:a16="http://schemas.microsoft.com/office/drawing/2014/main" id="{17ECE69F-6B58-364D-9F42-4A702D025903}"/>
              </a:ext>
            </a:extLst>
          </p:cNvPr>
          <p:cNvSpPr txBox="1">
            <a:spLocks noChangeArrowheads="1"/>
          </p:cNvSpPr>
          <p:nvPr/>
        </p:nvSpPr>
        <p:spPr bwMode="auto">
          <a:xfrm>
            <a:off x="6167438" y="6488113"/>
            <a:ext cx="2971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15.9a</a:t>
            </a:r>
          </a:p>
        </p:txBody>
      </p:sp>
      <p:pic>
        <p:nvPicPr>
          <p:cNvPr id="70658" name="Picture 7" descr="15_09Figurea-L.jpg                                             000B3C7CServDisk_03                    BC176368:">
            <a:extLst>
              <a:ext uri="{FF2B5EF4-FFF2-40B4-BE49-F238E27FC236}">
                <a16:creationId xmlns:a16="http://schemas.microsoft.com/office/drawing/2014/main" id="{17C75179-7C87-5345-9762-BD0C36505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16"/>
          <a:stretch>
            <a:fillRect/>
          </a:stretch>
        </p:blipFill>
        <p:spPr bwMode="auto">
          <a:xfrm>
            <a:off x="727075" y="230188"/>
            <a:ext cx="7689850" cy="609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49940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46" name="Text Box 6">
            <a:extLst>
              <a:ext uri="{FF2B5EF4-FFF2-40B4-BE49-F238E27FC236}">
                <a16:creationId xmlns:a16="http://schemas.microsoft.com/office/drawing/2014/main" id="{A73A0448-9736-AD4A-A9B4-7703300B8BE0}"/>
              </a:ext>
            </a:extLst>
          </p:cNvPr>
          <p:cNvSpPr txBox="1">
            <a:spLocks noChangeArrowheads="1"/>
          </p:cNvSpPr>
          <p:nvPr/>
        </p:nvSpPr>
        <p:spPr bwMode="auto">
          <a:xfrm>
            <a:off x="6167438" y="6488113"/>
            <a:ext cx="2971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15.9b</a:t>
            </a:r>
          </a:p>
        </p:txBody>
      </p:sp>
      <p:pic>
        <p:nvPicPr>
          <p:cNvPr id="72706" name="Picture 7" descr="15_09Figureb-L.jpg                                             000B3C7CServDisk_03                    BC176368:">
            <a:extLst>
              <a:ext uri="{FF2B5EF4-FFF2-40B4-BE49-F238E27FC236}">
                <a16:creationId xmlns:a16="http://schemas.microsoft.com/office/drawing/2014/main" id="{ADCB2931-6FBA-7A4A-8292-CC2E036C62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16"/>
          <a:stretch>
            <a:fillRect/>
          </a:stretch>
        </p:blipFill>
        <p:spPr bwMode="auto">
          <a:xfrm>
            <a:off x="703263" y="230188"/>
            <a:ext cx="7735887" cy="609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3709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were we? How was the code cracked?</a:t>
            </a:r>
          </a:p>
        </p:txBody>
      </p:sp>
      <p:pic>
        <p:nvPicPr>
          <p:cNvPr id="4" name="Content Placeholder 3">
            <a:extLst>
              <a:ext uri="{FF2B5EF4-FFF2-40B4-BE49-F238E27FC236}">
                <a16:creationId xmlns:a16="http://schemas.microsoft.com/office/drawing/2014/main" id="{2F21E955-9A48-1945-B8A1-EBF77876FB7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0086" y="1389657"/>
            <a:ext cx="5664427" cy="495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17845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a:extLst>
              <a:ext uri="{FF2B5EF4-FFF2-40B4-BE49-F238E27FC236}">
                <a16:creationId xmlns:a16="http://schemas.microsoft.com/office/drawing/2014/main" id="{B74E8465-2A74-3D46-961C-C953445557AA}"/>
              </a:ext>
            </a:extLst>
          </p:cNvPr>
          <p:cNvSpPr>
            <a:spLocks noGrp="1"/>
          </p:cNvSpPr>
          <p:nvPr>
            <p:ph type="title"/>
          </p:nvPr>
        </p:nvSpPr>
        <p:spPr/>
        <p:txBody>
          <a:bodyPr/>
          <a:lstStyle/>
          <a:p>
            <a:r>
              <a:rPr lang="en-US" altLang="en-US"/>
              <a:t>Good animations</a:t>
            </a:r>
          </a:p>
        </p:txBody>
      </p:sp>
      <p:sp>
        <p:nvSpPr>
          <p:cNvPr id="74754" name="Content Placeholder 2">
            <a:extLst>
              <a:ext uri="{FF2B5EF4-FFF2-40B4-BE49-F238E27FC236}">
                <a16:creationId xmlns:a16="http://schemas.microsoft.com/office/drawing/2014/main" id="{CE9FEFAB-DCC5-8040-8521-BDFD5136BAFB}"/>
              </a:ext>
            </a:extLst>
          </p:cNvPr>
          <p:cNvSpPr>
            <a:spLocks noGrp="1"/>
          </p:cNvSpPr>
          <p:nvPr>
            <p:ph idx="1"/>
          </p:nvPr>
        </p:nvSpPr>
        <p:spPr/>
        <p:txBody>
          <a:bodyPr/>
          <a:lstStyle/>
          <a:p>
            <a:r>
              <a:rPr lang="en-US" altLang="en-US">
                <a:hlinkClick r:id="rId2"/>
              </a:rPr>
              <a:t>https://www.dnalc.org/resources/3d/15-translation-basic.html</a:t>
            </a:r>
            <a:endParaRPr lang="en-US" altLang="en-US"/>
          </a:p>
          <a:p>
            <a:endParaRPr lang="en-US" altLang="en-US"/>
          </a:p>
          <a:p>
            <a:r>
              <a:rPr lang="en-US" altLang="en-US">
                <a:hlinkClick r:id="rId3"/>
              </a:rPr>
              <a:t>https://www.dnalc.org/resources/3d/16-translation-advanced.html</a:t>
            </a:r>
            <a:endParaRPr lang="en-US" altLang="en-US"/>
          </a:p>
          <a:p>
            <a:endParaRPr lang="en-US" altLang="en-US"/>
          </a:p>
          <a:p>
            <a:endParaRPr lang="en-US" altLang="en-US"/>
          </a:p>
        </p:txBody>
      </p:sp>
    </p:spTree>
    <p:extLst>
      <p:ext uri="{BB962C8B-B14F-4D97-AF65-F5344CB8AC3E}">
        <p14:creationId xmlns:p14="http://schemas.microsoft.com/office/powerpoint/2010/main" val="1957137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52AF6-E5B6-2041-B57E-371B464103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861EC2-2A45-B241-A49A-0997A1933194}"/>
              </a:ext>
            </a:extLst>
          </p:cNvPr>
          <p:cNvSpPr>
            <a:spLocks noGrp="1"/>
          </p:cNvSpPr>
          <p:nvPr>
            <p:ph idx="1"/>
          </p:nvPr>
        </p:nvSpPr>
        <p:spPr/>
        <p:txBody>
          <a:bodyPr/>
          <a:lstStyle/>
          <a:p>
            <a:r>
              <a:rPr lang="en-US" dirty="0"/>
              <a:t>Be sure you can describe several different experimental approaches for determining general 3-letter nature of the code as well as the code assignments. </a:t>
            </a:r>
          </a:p>
          <a:p>
            <a:endParaRPr lang="en-US" dirty="0"/>
          </a:p>
          <a:p>
            <a:r>
              <a:rPr lang="en-US" dirty="0"/>
              <a:t>Describe “wobble” with respect to the genetic code?</a:t>
            </a:r>
          </a:p>
        </p:txBody>
      </p:sp>
    </p:spTree>
    <p:extLst>
      <p:ext uri="{BB962C8B-B14F-4D97-AF65-F5344CB8AC3E}">
        <p14:creationId xmlns:p14="http://schemas.microsoft.com/office/powerpoint/2010/main" val="3542494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9">
            <a:extLst>
              <a:ext uri="{FF2B5EF4-FFF2-40B4-BE49-F238E27FC236}">
                <a16:creationId xmlns:a16="http://schemas.microsoft.com/office/drawing/2014/main" id="{D7161AAD-EDC0-9B41-B45F-2FD051E53CD6}"/>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a:r>
              <a:rPr lang="en-US" altLang="en-US" sz="1200" b="1">
                <a:solidFill>
                  <a:srgbClr val="D53D21"/>
                </a:solidFill>
                <a:latin typeface="Arial" panose="020B0604020202020204" pitchFamily="34" charset="0"/>
              </a:rPr>
              <a:t>Table 14.4</a:t>
            </a:r>
          </a:p>
        </p:txBody>
      </p:sp>
      <p:pic>
        <p:nvPicPr>
          <p:cNvPr id="52227" name="Picture 10" descr="14_04Table-L.jpg                                               000B3C7BServDisk_03                    BC177178:">
            <a:extLst>
              <a:ext uri="{FF2B5EF4-FFF2-40B4-BE49-F238E27FC236}">
                <a16:creationId xmlns:a16="http://schemas.microsoft.com/office/drawing/2014/main" id="{AFC34F88-EE59-6A41-B8B8-0615A497C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16"/>
          <a:stretch>
            <a:fillRect/>
          </a:stretch>
        </p:blipFill>
        <p:spPr bwMode="auto">
          <a:xfrm>
            <a:off x="1344613" y="230188"/>
            <a:ext cx="6454775" cy="609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1330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BBEE9053-3395-D14C-967E-4E9316A3662D}"/>
              </a:ext>
            </a:extLst>
          </p:cNvPr>
          <p:cNvSpPr>
            <a:spLocks noGrp="1"/>
          </p:cNvSpPr>
          <p:nvPr>
            <p:ph type="title"/>
          </p:nvPr>
        </p:nvSpPr>
        <p:spPr/>
        <p:txBody>
          <a:bodyPr/>
          <a:lstStyle/>
          <a:p>
            <a:endParaRPr lang="en-US" altLang="en-US"/>
          </a:p>
        </p:txBody>
      </p:sp>
      <p:sp>
        <p:nvSpPr>
          <p:cNvPr id="54275" name="Content Placeholder 2">
            <a:extLst>
              <a:ext uri="{FF2B5EF4-FFF2-40B4-BE49-F238E27FC236}">
                <a16:creationId xmlns:a16="http://schemas.microsoft.com/office/drawing/2014/main" id="{DCB6732E-9575-A444-B0C7-84BC7A6C77DA}"/>
              </a:ext>
            </a:extLst>
          </p:cNvPr>
          <p:cNvSpPr>
            <a:spLocks noGrp="1"/>
          </p:cNvSpPr>
          <p:nvPr>
            <p:ph idx="1"/>
          </p:nvPr>
        </p:nvSpPr>
        <p:spPr/>
        <p:txBody>
          <a:bodyPr/>
          <a:lstStyle/>
          <a:p>
            <a:r>
              <a:rPr lang="en-US" altLang="en-US"/>
              <a:t>What might this mean for cells and the tRNAs they make?  Do they need to perfectly match each codon with a complementary tRNA anticodon?</a:t>
            </a:r>
          </a:p>
          <a:p>
            <a:endParaRPr lang="en-US" altLang="en-US"/>
          </a:p>
          <a:p>
            <a:r>
              <a:rPr lang="en-US" altLang="en-US"/>
              <a:t>Might this give organisms an economical advantage?  </a:t>
            </a:r>
          </a:p>
        </p:txBody>
      </p:sp>
    </p:spTree>
    <p:extLst>
      <p:ext uri="{BB962C8B-B14F-4D97-AF65-F5344CB8AC3E}">
        <p14:creationId xmlns:p14="http://schemas.microsoft.com/office/powerpoint/2010/main" val="4190746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41F82F10-5C38-474F-B69F-0C900EBEF2D7}"/>
              </a:ext>
            </a:extLst>
          </p:cNvPr>
          <p:cNvSpPr>
            <a:spLocks noGrp="1"/>
          </p:cNvSpPr>
          <p:nvPr>
            <p:ph type="title"/>
          </p:nvPr>
        </p:nvSpPr>
        <p:spPr/>
        <p:txBody>
          <a:bodyPr/>
          <a:lstStyle/>
          <a:p>
            <a:r>
              <a:rPr lang="en-US" altLang="en-US"/>
              <a:t>Yes!</a:t>
            </a:r>
          </a:p>
        </p:txBody>
      </p:sp>
      <p:sp>
        <p:nvSpPr>
          <p:cNvPr id="26626" name="Content Placeholder 2">
            <a:extLst>
              <a:ext uri="{FF2B5EF4-FFF2-40B4-BE49-F238E27FC236}">
                <a16:creationId xmlns:a16="http://schemas.microsoft.com/office/drawing/2014/main" id="{2F2D650A-21FC-8947-A198-A24A404F8946}"/>
              </a:ext>
            </a:extLst>
          </p:cNvPr>
          <p:cNvSpPr>
            <a:spLocks noGrp="1"/>
          </p:cNvSpPr>
          <p:nvPr>
            <p:ph idx="1"/>
          </p:nvPr>
        </p:nvSpPr>
        <p:spPr/>
        <p:txBody>
          <a:bodyPr/>
          <a:lstStyle/>
          <a:p>
            <a:r>
              <a:rPr lang="en-US" altLang="en-US"/>
              <a:t>Cells of all living things use 61 codons to encode the amino acids (3 codons signal termination of translation) of their proteins. </a:t>
            </a:r>
          </a:p>
          <a:p>
            <a:r>
              <a:rPr lang="en-US" altLang="en-US"/>
              <a:t>This should require 61 tRNAs with unique anticodon seqence….But examination of lots of living things shows they can they get by with only 30-50 different tRNAs for protein synthesis—by allowing wobble!</a:t>
            </a:r>
          </a:p>
          <a:p>
            <a:endParaRPr lang="en-US" altLang="en-US"/>
          </a:p>
          <a:p>
            <a:endParaRPr lang="en-US" altLang="en-US"/>
          </a:p>
        </p:txBody>
      </p:sp>
    </p:spTree>
    <p:extLst>
      <p:ext uri="{BB962C8B-B14F-4D97-AF65-F5344CB8AC3E}">
        <p14:creationId xmlns:p14="http://schemas.microsoft.com/office/powerpoint/2010/main" val="2609157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2559607A-7E7B-3548-B236-F32550AE7F61}"/>
              </a:ext>
            </a:extLst>
          </p:cNvPr>
          <p:cNvSpPr>
            <a:spLocks noGrp="1"/>
          </p:cNvSpPr>
          <p:nvPr>
            <p:ph type="title"/>
          </p:nvPr>
        </p:nvSpPr>
        <p:spPr/>
        <p:txBody>
          <a:bodyPr/>
          <a:lstStyle/>
          <a:p>
            <a:r>
              <a:rPr lang="en-US" altLang="en-US"/>
              <a:t>A Universal Genetic Code</a:t>
            </a:r>
          </a:p>
        </p:txBody>
      </p:sp>
      <p:sp>
        <p:nvSpPr>
          <p:cNvPr id="27650" name="Content Placeholder 2">
            <a:extLst>
              <a:ext uri="{FF2B5EF4-FFF2-40B4-BE49-F238E27FC236}">
                <a16:creationId xmlns:a16="http://schemas.microsoft.com/office/drawing/2014/main" id="{B7553BE0-F72A-8343-A8E3-0AF53C28EAD3}"/>
              </a:ext>
            </a:extLst>
          </p:cNvPr>
          <p:cNvSpPr>
            <a:spLocks noGrp="1"/>
          </p:cNvSpPr>
          <p:nvPr>
            <p:ph idx="1"/>
          </p:nvPr>
        </p:nvSpPr>
        <p:spPr/>
        <p:txBody>
          <a:bodyPr/>
          <a:lstStyle/>
          <a:p>
            <a:r>
              <a:rPr lang="en-US" altLang="en-US"/>
              <a:t>What do we mean, when we say the code is universal?</a:t>
            </a:r>
          </a:p>
          <a:p>
            <a:endParaRPr lang="en-US" altLang="en-US"/>
          </a:p>
          <a:p>
            <a:endParaRPr lang="en-US" altLang="en-US"/>
          </a:p>
          <a:p>
            <a:r>
              <a:rPr lang="en-US" altLang="en-US"/>
              <a:t>What, if any, exceptions have been noted to the universality of the code?</a:t>
            </a:r>
          </a:p>
          <a:p>
            <a:endParaRPr lang="en-US" altLang="en-US"/>
          </a:p>
        </p:txBody>
      </p:sp>
    </p:spTree>
    <p:extLst>
      <p:ext uri="{BB962C8B-B14F-4D97-AF65-F5344CB8AC3E}">
        <p14:creationId xmlns:p14="http://schemas.microsoft.com/office/powerpoint/2010/main" val="3550934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8506</TotalTime>
  <Words>1540</Words>
  <Application>Microsoft Macintosh PowerPoint</Application>
  <PresentationFormat>On-screen Show (4:3)</PresentationFormat>
  <Paragraphs>133</Paragraphs>
  <Slides>40</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ＭＳ Ｐゴシック</vt:lpstr>
      <vt:lpstr>ＭＳ Ｐゴシック</vt:lpstr>
      <vt:lpstr>游ゴシック</vt:lpstr>
      <vt:lpstr>Arial</vt:lpstr>
      <vt:lpstr>Calibri</vt:lpstr>
      <vt:lpstr>Office Theme</vt:lpstr>
      <vt:lpstr>Molecular Biology Biol 480</vt:lpstr>
      <vt:lpstr>Announcements/Assignments </vt:lpstr>
      <vt:lpstr>PowerPoint Presentation</vt:lpstr>
      <vt:lpstr>Where were we? How was the code cracked?</vt:lpstr>
      <vt:lpstr>PowerPoint Presentation</vt:lpstr>
      <vt:lpstr>PowerPoint Presentation</vt:lpstr>
      <vt:lpstr>PowerPoint Presentation</vt:lpstr>
      <vt:lpstr>Yes!</vt:lpstr>
      <vt:lpstr>A Universal Genetic Code</vt:lpstr>
      <vt:lpstr>PowerPoint Presentation</vt:lpstr>
      <vt:lpstr>PowerPoint Presentation</vt:lpstr>
      <vt:lpstr>Chapter 14---Translation and proteins</vt:lpstr>
      <vt:lpstr>PowerPoint Presentation</vt:lpstr>
      <vt:lpstr>PowerPoint Presentation</vt:lpstr>
      <vt:lpstr>PowerPoint Presentation</vt:lpstr>
      <vt:lpstr>Ribosomal RNA is transcribed in one location in the nucleus—called the nucleolus.</vt:lpstr>
      <vt:lpstr>Read More! Think and connect concepts! </vt:lpstr>
      <vt:lpstr>Ribosomes are conserved structures</vt:lpstr>
      <vt:lpstr>rRNA spacers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Good animations</vt:lpstr>
    </vt:vector>
  </TitlesOfParts>
  <Manager/>
  <Company>Minot State University</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Biology Biol 480</dc:title>
  <dc:subject/>
  <dc:creator>Heidi Super</dc:creator>
  <cp:keywords/>
  <dc:description/>
  <cp:lastModifiedBy>Microsoft Office User</cp:lastModifiedBy>
  <cp:revision>238</cp:revision>
  <cp:lastPrinted>2019-02-20T19:12:38Z</cp:lastPrinted>
  <dcterms:created xsi:type="dcterms:W3CDTF">2012-08-22T01:19:49Z</dcterms:created>
  <dcterms:modified xsi:type="dcterms:W3CDTF">2019-03-22T13:02:57Z</dcterms:modified>
  <cp:category/>
</cp:coreProperties>
</file>